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notesMasterIdLst>
    <p:notesMasterId r:id="rId56"/>
  </p:notesMasterIdLst>
  <p:sldIdLst>
    <p:sldId id="367" r:id="rId4"/>
    <p:sldId id="341" r:id="rId5"/>
    <p:sldId id="330" r:id="rId6"/>
    <p:sldId id="307" r:id="rId7"/>
    <p:sldId id="337" r:id="rId8"/>
    <p:sldId id="318" r:id="rId9"/>
    <p:sldId id="308" r:id="rId10"/>
    <p:sldId id="292" r:id="rId11"/>
    <p:sldId id="363" r:id="rId12"/>
    <p:sldId id="293" r:id="rId13"/>
    <p:sldId id="285" r:id="rId14"/>
    <p:sldId id="362" r:id="rId15"/>
    <p:sldId id="364" r:id="rId16"/>
    <p:sldId id="511" r:id="rId17"/>
    <p:sldId id="447" r:id="rId18"/>
    <p:sldId id="448" r:id="rId19"/>
    <p:sldId id="299" r:id="rId20"/>
    <p:sldId id="365" r:id="rId21"/>
    <p:sldId id="263" r:id="rId22"/>
    <p:sldId id="411" r:id="rId23"/>
    <p:sldId id="412" r:id="rId24"/>
    <p:sldId id="418" r:id="rId25"/>
    <p:sldId id="444" r:id="rId26"/>
    <p:sldId id="482" r:id="rId27"/>
    <p:sldId id="419" r:id="rId28"/>
    <p:sldId id="445" r:id="rId29"/>
    <p:sldId id="483" r:id="rId30"/>
    <p:sldId id="420" r:id="rId31"/>
    <p:sldId id="446" r:id="rId32"/>
    <p:sldId id="484" r:id="rId33"/>
    <p:sldId id="485" r:id="rId34"/>
    <p:sldId id="486" r:id="rId35"/>
    <p:sldId id="421" r:id="rId36"/>
    <p:sldId id="413" r:id="rId37"/>
    <p:sldId id="414" r:id="rId38"/>
    <p:sldId id="415" r:id="rId39"/>
    <p:sldId id="416" r:id="rId40"/>
    <p:sldId id="417" r:id="rId41"/>
    <p:sldId id="295" r:id="rId42"/>
    <p:sldId id="366" r:id="rId43"/>
    <p:sldId id="372" r:id="rId44"/>
    <p:sldId id="344" r:id="rId45"/>
    <p:sldId id="345" r:id="rId46"/>
    <p:sldId id="340" r:id="rId47"/>
    <p:sldId id="346" r:id="rId48"/>
    <p:sldId id="353" r:id="rId49"/>
    <p:sldId id="355" r:id="rId50"/>
    <p:sldId id="356" r:id="rId51"/>
    <p:sldId id="360" r:id="rId52"/>
    <p:sldId id="361" r:id="rId53"/>
    <p:sldId id="275" r:id="rId54"/>
    <p:sldId id="312" r:id="rId55"/>
  </p:sldIdLst>
  <p:sldSz cx="12192000" cy="6858000"/>
  <p:notesSz cx="6858000" cy="9144000"/>
  <p:custDataLst>
    <p:tags r:id="rId60"/>
  </p:custDataLst>
  <p:defaultTextStyle>
    <a:defPPr>
      <a:defRPr lang="zh-CN"/>
    </a:defPPr>
    <a:lvl1pPr algn="l" rtl="0" fontAlgn="base">
      <a:spcBef>
        <a:spcPct val="0"/>
      </a:spcBef>
      <a:spcAft>
        <a:spcPct val="0"/>
      </a:spcAft>
      <a:defRPr sz="34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Arial" panose="020B0604020202020204" pitchFamily="34" charset="0"/>
      </a:defRPr>
    </a:lvl1pPr>
    <a:lvl2pPr marL="457200" algn="l" rtl="0" fontAlgn="base">
      <a:spcBef>
        <a:spcPct val="0"/>
      </a:spcBef>
      <a:spcAft>
        <a:spcPct val="0"/>
      </a:spcAft>
      <a:defRPr sz="34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Arial" panose="020B0604020202020204" pitchFamily="34" charset="0"/>
      </a:defRPr>
    </a:lvl2pPr>
    <a:lvl3pPr marL="914400" algn="l" rtl="0" fontAlgn="base">
      <a:spcBef>
        <a:spcPct val="0"/>
      </a:spcBef>
      <a:spcAft>
        <a:spcPct val="0"/>
      </a:spcAft>
      <a:defRPr sz="34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Arial" panose="020B0604020202020204" pitchFamily="34" charset="0"/>
      </a:defRPr>
    </a:lvl3pPr>
    <a:lvl4pPr marL="1371600" algn="l" rtl="0" fontAlgn="base">
      <a:spcBef>
        <a:spcPct val="0"/>
      </a:spcBef>
      <a:spcAft>
        <a:spcPct val="0"/>
      </a:spcAft>
      <a:defRPr sz="34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Arial" panose="020B0604020202020204" pitchFamily="34" charset="0"/>
      </a:defRPr>
    </a:lvl4pPr>
    <a:lvl5pPr marL="1828800" algn="l" rtl="0" fontAlgn="base">
      <a:spcBef>
        <a:spcPct val="0"/>
      </a:spcBef>
      <a:spcAft>
        <a:spcPct val="0"/>
      </a:spcAft>
      <a:defRPr sz="34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Arial" panose="020B0604020202020204" pitchFamily="34" charset="0"/>
      </a:defRPr>
    </a:lvl5pPr>
    <a:lvl6pPr marL="2286000" algn="l" defTabSz="914400" rtl="0" eaLnBrk="1" latinLnBrk="0" hangingPunct="1">
      <a:defRPr sz="34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Arial" panose="020B0604020202020204" pitchFamily="34" charset="0"/>
      </a:defRPr>
    </a:lvl6pPr>
    <a:lvl7pPr marL="2743200" algn="l" defTabSz="914400" rtl="0" eaLnBrk="1" latinLnBrk="0" hangingPunct="1">
      <a:defRPr sz="34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Arial" panose="020B0604020202020204" pitchFamily="34" charset="0"/>
      </a:defRPr>
    </a:lvl7pPr>
    <a:lvl8pPr marL="3200400" algn="l" defTabSz="914400" rtl="0" eaLnBrk="1" latinLnBrk="0" hangingPunct="1">
      <a:defRPr sz="34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Arial" panose="020B0604020202020204" pitchFamily="34" charset="0"/>
      </a:defRPr>
    </a:lvl8pPr>
    <a:lvl9pPr marL="3657600" algn="l" defTabSz="914400" rtl="0" eaLnBrk="1" latinLnBrk="0" hangingPunct="1">
      <a:defRPr sz="34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75" userDrawn="1">
          <p15:clr>
            <a:srgbClr val="A4A3A4"/>
          </p15:clr>
        </p15:guide>
        <p15:guide id="2" pos="387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0000FF"/>
    <a:srgbClr val="FF6600"/>
    <a:srgbClr val="9933FF"/>
    <a:srgbClr val="CC00FF"/>
    <a:srgbClr val="0066FF"/>
    <a:srgbClr val="CC0099"/>
    <a:srgbClr val="00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323" autoAdjust="0"/>
    <p:restoredTop sz="94660"/>
  </p:normalViewPr>
  <p:slideViewPr>
    <p:cSldViewPr showGuides="1">
      <p:cViewPr varScale="1">
        <p:scale>
          <a:sx n="105" d="100"/>
          <a:sy n="105" d="100"/>
        </p:scale>
        <p:origin x="78" y="78"/>
      </p:cViewPr>
      <p:guideLst>
        <p:guide orient="horz" pos="2175"/>
        <p:guide pos="3874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0" Type="http://schemas.openxmlformats.org/officeDocument/2006/relationships/tags" Target="tags/tag29.xml"/><Relationship Id="rId6" Type="http://schemas.openxmlformats.org/officeDocument/2006/relationships/slide" Target="slides/slide3.xml"/><Relationship Id="rId59" Type="http://schemas.openxmlformats.org/officeDocument/2006/relationships/tableStyles" Target="tableStyles.xml"/><Relationship Id="rId58" Type="http://schemas.openxmlformats.org/officeDocument/2006/relationships/viewProps" Target="viewProps.xml"/><Relationship Id="rId57" Type="http://schemas.openxmlformats.org/officeDocument/2006/relationships/presProps" Target="presProps.xml"/><Relationship Id="rId56" Type="http://schemas.openxmlformats.org/officeDocument/2006/relationships/notesMaster" Target="notesMasters/notesMaster1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>
                <a:cs typeface="+mn-cs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>
                <a:cs typeface="+mn-cs"/>
              </a:defRPr>
            </a:lvl1pPr>
          </a:lstStyle>
          <a:p>
            <a:pPr>
              <a:defRPr/>
            </a:pPr>
            <a:fld id="{C5F509BF-4B03-41DE-8DAF-50F3472758E0}" type="datetimeFigureOut">
              <a:rPr lang="zh-CN" altLang="en-US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 smtClean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noProof="0" smtClean="0"/>
              <a:t>单击此处编辑母版文本样式</a:t>
            </a:r>
            <a:endParaRPr lang="zh-CN" altLang="en-US" noProof="0" smtClean="0"/>
          </a:p>
          <a:p>
            <a:pPr lvl="1"/>
            <a:r>
              <a:rPr lang="zh-CN" altLang="en-US" noProof="0" smtClean="0"/>
              <a:t>第二级</a:t>
            </a:r>
            <a:endParaRPr lang="zh-CN" altLang="en-US" noProof="0" smtClean="0"/>
          </a:p>
          <a:p>
            <a:pPr lvl="2"/>
            <a:r>
              <a:rPr lang="zh-CN" altLang="en-US" noProof="0" smtClean="0"/>
              <a:t>第三级</a:t>
            </a:r>
            <a:endParaRPr lang="zh-CN" altLang="en-US" noProof="0" smtClean="0"/>
          </a:p>
          <a:p>
            <a:pPr lvl="3"/>
            <a:r>
              <a:rPr lang="zh-CN" altLang="en-US" noProof="0" smtClean="0"/>
              <a:t>第四级</a:t>
            </a:r>
            <a:endParaRPr lang="zh-CN" altLang="en-US" noProof="0" smtClean="0"/>
          </a:p>
          <a:p>
            <a:pPr lvl="4"/>
            <a:r>
              <a:rPr lang="zh-CN" altLang="en-US" noProof="0" smtClean="0"/>
              <a:t>第五级</a:t>
            </a:r>
            <a:endParaRPr lang="zh-CN" altLang="en-US" noProof="0" smtClean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>
                <a:cs typeface="+mn-cs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algn="r">
              <a:defRPr sz="1200" b="0"/>
            </a:lvl1pPr>
          </a:lstStyle>
          <a:p>
            <a:fld id="{6A90F1B2-6CCD-44B2-B1EA-F7887F4A2D1B}" type="slidenum">
              <a:rPr lang="zh-CN" altLang="en-US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E8D1B6D-1617-40EA-B0D5-E9DFC8B09092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06EB74B-63C3-450B-9811-F14A113E82FF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E0092DE-D54F-4F57-8E07-460B4B865E0F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>
    <p:wipe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36EA4D1-F0A4-4AE2-9FA0-8A520A83D561}" type="slidenum">
              <a:rPr lang="en-US" altLang="zh-CN">
                <a:solidFill>
                  <a:srgbClr val="000000"/>
                </a:solidFill>
              </a:rPr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>
    <p:zoom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7C128E8-998C-4768-A36E-481638F3693B}" type="slidenum">
              <a:rPr lang="en-US" altLang="zh-CN">
                <a:solidFill>
                  <a:srgbClr val="000000"/>
                </a:solidFill>
              </a:rPr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>
    <p:zoom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1612D6C-A6C8-4915-A19B-6753B9462028}" type="slidenum">
              <a:rPr lang="en-US" altLang="zh-CN">
                <a:solidFill>
                  <a:srgbClr val="000000"/>
                </a:solidFill>
              </a:rPr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>
    <p:zoom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EF5D5FC-BE1E-4CC7-ACF8-0EBA36787F5E}" type="slidenum">
              <a:rPr lang="en-US" altLang="zh-CN">
                <a:solidFill>
                  <a:srgbClr val="000000"/>
                </a:solidFill>
              </a:rPr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>
    <p:zoom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5C1DC2C-FDEE-4427-A857-1334E7400AEE}" type="slidenum">
              <a:rPr lang="en-US" altLang="zh-CN">
                <a:solidFill>
                  <a:srgbClr val="000000"/>
                </a:solidFill>
              </a:rPr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>
    <p:zoom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58AE53F-2780-48CB-8C6A-7B2E2DB8290E}" type="slidenum">
              <a:rPr lang="en-US" altLang="zh-CN">
                <a:solidFill>
                  <a:srgbClr val="000000"/>
                </a:solidFill>
              </a:rPr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>
    <p:zoom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2865893-6700-43D0-A7AA-6C7752A6FA41}" type="slidenum">
              <a:rPr lang="en-US" altLang="zh-CN">
                <a:solidFill>
                  <a:srgbClr val="000000"/>
                </a:solidFill>
              </a:rPr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>
    <p:zoom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98AE418-958A-4E70-8166-AD2E3AFE76EE}" type="slidenum">
              <a:rPr lang="en-US" altLang="zh-CN">
                <a:solidFill>
                  <a:srgbClr val="000000"/>
                </a:solidFill>
              </a:rPr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>
    <p:zoom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A303887-EC7A-47CD-83D2-24F027672966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>
    <p:wipe dir="r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97A905F-8486-47EF-B0CA-C7050102B647}" type="slidenum">
              <a:rPr lang="en-US" altLang="zh-CN">
                <a:solidFill>
                  <a:srgbClr val="000000"/>
                </a:solidFill>
              </a:rPr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>
    <p:zoom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68E0397-4498-4999-9D6B-4764F7F87F2F}" type="slidenum">
              <a:rPr lang="en-US" altLang="zh-CN">
                <a:solidFill>
                  <a:srgbClr val="000000"/>
                </a:solidFill>
              </a:rPr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>
    <p:zoom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E41A9AD-00DC-4CB0-BF08-608E39D32371}" type="slidenum">
              <a:rPr lang="en-US" altLang="zh-CN">
                <a:solidFill>
                  <a:srgbClr val="000000"/>
                </a:solidFill>
              </a:rPr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>
    <p:zoom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2D672B3-7B77-4DDE-A25E-4538D5C67F2C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A882E92-8CDE-4B8F-9F7C-CB89B0FD7089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F785879-5025-40C6-B079-37356712779F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B9563C8-AC46-4C43-BDED-51F167A28785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F2C67B9-E36B-4CB8-939A-94DEC7D71907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70F8301-402C-4AF2-A1A6-85D1A1669757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2E5DCF3-475D-4882-9D8B-6962EB60ED1A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 smtClean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 smtClean="0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>
              <a:defRPr sz="1400" b="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ctr">
              <a:defRPr sz="1400" b="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defRPr sz="1400" b="0">
                <a:latin typeface="Arial" panose="020B0604020202020204" pitchFamily="34" charset="0"/>
              </a:defRPr>
            </a:lvl1pPr>
          </a:lstStyle>
          <a:p>
            <a:fld id="{FECA0745-640E-4809-AD3E-F5604844BF2A}" type="slidenum">
              <a:rPr lang="en-US" altLang="zh-CN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>
    <p:wipe dir="r"/>
  </p:transition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 smtClean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 smtClean="0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  <a:cs typeface="Times New Roman" panose="02020603050405020304" pitchFamily="18" charset="0"/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ctr"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  <a:cs typeface="Times New Roman" panose="02020603050405020304" pitchFamily="18" charset="0"/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defRPr sz="1400" b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fld id="{942F195B-5CDF-4314-8A65-4B136F1F1A07}" type="slidenum">
              <a:rPr lang="en-US" altLang="zh-CN">
                <a:solidFill>
                  <a:srgbClr val="000000"/>
                </a:solidFill>
                <a:cs typeface="Times New Roman" panose="02020603050405020304" pitchFamily="18" charset="0"/>
              </a:rPr>
            </a:fld>
            <a:endParaRPr lang="en-US" altLang="zh-CN">
              <a:solidFill>
                <a:srgbClr val="000000"/>
              </a:solidFill>
              <a:cs typeface="Times New Roman" panose="02020603050405020304" pitchFamily="18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>
    <p:zoom/>
  </p:transition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7.png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6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8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hemeOverride" Target="../theme/themeOverride3.xml"/><Relationship Id="rId2" Type="http://schemas.openxmlformats.org/officeDocument/2006/relationships/image" Target="../media/image19.png"/><Relationship Id="rId1" Type="http://schemas.openxmlformats.org/officeDocument/2006/relationships/image" Target="../media/image18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20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image" Target="../media/image22.png"/><Relationship Id="rId1" Type="http://schemas.openxmlformats.org/officeDocument/2006/relationships/image" Target="../media/image21.jpe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image" Target="../media/image18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image" Target="../media/image27.png"/><Relationship Id="rId8" Type="http://schemas.openxmlformats.org/officeDocument/2006/relationships/image" Target="../media/image26.png"/><Relationship Id="rId7" Type="http://schemas.openxmlformats.org/officeDocument/2006/relationships/tags" Target="../tags/tag6.xml"/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0" Type="http://schemas.openxmlformats.org/officeDocument/2006/relationships/slideLayout" Target="../slideLayouts/slideLayout7.xml"/><Relationship Id="rId1" Type="http://schemas.openxmlformats.org/officeDocument/2006/relationships/image" Target="../media/image18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hemeOverride" Target="../theme/themeOverride1.xml"/><Relationship Id="rId2" Type="http://schemas.openxmlformats.org/officeDocument/2006/relationships/image" Target="../media/image3.png"/><Relationship Id="rId1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hemeOverride" Target="../theme/themeOverride4.xml"/><Relationship Id="rId2" Type="http://schemas.openxmlformats.org/officeDocument/2006/relationships/image" Target="../media/image19.png"/><Relationship Id="rId1" Type="http://schemas.openxmlformats.org/officeDocument/2006/relationships/image" Target="../media/image18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8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8.jpeg"/><Relationship Id="rId1" Type="http://schemas.openxmlformats.org/officeDocument/2006/relationships/tags" Target="../tags/tag7.xml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tags" Target="../tags/tag9.xml"/><Relationship Id="rId3" Type="http://schemas.openxmlformats.org/officeDocument/2006/relationships/tags" Target="../tags/tag8.xml"/><Relationship Id="rId2" Type="http://schemas.openxmlformats.org/officeDocument/2006/relationships/image" Target="../media/image29.png"/><Relationship Id="rId1" Type="http://schemas.openxmlformats.org/officeDocument/2006/relationships/image" Target="../media/image18.jpeg"/></Relationships>
</file>

<file path=ppt/slides/_rels/slide24.xml.rels><?xml version="1.0" encoding="UTF-8" standalone="yes"?>
<Relationships xmlns="http://schemas.openxmlformats.org/package/2006/relationships"><Relationship Id="rId9" Type="http://schemas.microsoft.com/office/2007/relationships/media" Target="../media/media1.mp3"/><Relationship Id="rId8" Type="http://schemas.openxmlformats.org/officeDocument/2006/relationships/audio" Target="../media/media1.mp3"/><Relationship Id="rId7" Type="http://schemas.openxmlformats.org/officeDocument/2006/relationships/tags" Target="../tags/tag15.xml"/><Relationship Id="rId6" Type="http://schemas.openxmlformats.org/officeDocument/2006/relationships/tags" Target="../tags/tag14.xml"/><Relationship Id="rId5" Type="http://schemas.openxmlformats.org/officeDocument/2006/relationships/tags" Target="../tags/tag13.xml"/><Relationship Id="rId4" Type="http://schemas.openxmlformats.org/officeDocument/2006/relationships/tags" Target="../tags/tag12.xml"/><Relationship Id="rId3" Type="http://schemas.openxmlformats.org/officeDocument/2006/relationships/tags" Target="../tags/tag11.xml"/><Relationship Id="rId2" Type="http://schemas.openxmlformats.org/officeDocument/2006/relationships/image" Target="../media/image28.jpeg"/><Relationship Id="rId12" Type="http://schemas.openxmlformats.org/officeDocument/2006/relationships/slideLayout" Target="../slideLayouts/slideLayout7.xml"/><Relationship Id="rId11" Type="http://schemas.openxmlformats.org/officeDocument/2006/relationships/tags" Target="../tags/tag16.xml"/><Relationship Id="rId10" Type="http://schemas.openxmlformats.org/officeDocument/2006/relationships/image" Target="../media/image30.png"/><Relationship Id="rId1" Type="http://schemas.openxmlformats.org/officeDocument/2006/relationships/tags" Target="../tags/tag1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1.jpeg"/></Relationships>
</file>

<file path=ppt/slides/_rels/slide2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tags" Target="../tags/tag19.xml"/><Relationship Id="rId4" Type="http://schemas.openxmlformats.org/officeDocument/2006/relationships/image" Target="../media/image29.png"/><Relationship Id="rId3" Type="http://schemas.openxmlformats.org/officeDocument/2006/relationships/tags" Target="../tags/tag18.xml"/><Relationship Id="rId2" Type="http://schemas.openxmlformats.org/officeDocument/2006/relationships/tags" Target="../tags/tag17.xml"/><Relationship Id="rId1" Type="http://schemas.openxmlformats.org/officeDocument/2006/relationships/image" Target="../media/image18.jpe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30.png"/><Relationship Id="rId6" Type="http://schemas.microsoft.com/office/2007/relationships/media" Target="../media/media1.mp3"/><Relationship Id="rId5" Type="http://schemas.openxmlformats.org/officeDocument/2006/relationships/audio" Target="../media/media1.mp3"/><Relationship Id="rId4" Type="http://schemas.openxmlformats.org/officeDocument/2006/relationships/tags" Target="../tags/tag22.xml"/><Relationship Id="rId3" Type="http://schemas.openxmlformats.org/officeDocument/2006/relationships/tags" Target="../tags/tag21.xml"/><Relationship Id="rId2" Type="http://schemas.openxmlformats.org/officeDocument/2006/relationships/tags" Target="../tags/tag20.xml"/><Relationship Id="rId1" Type="http://schemas.openxmlformats.org/officeDocument/2006/relationships/image" Target="../media/image31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2.jpeg"/></Relationships>
</file>

<file path=ppt/slides/_rels/slide2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tags" Target="../tags/tag25.xml"/><Relationship Id="rId4" Type="http://schemas.openxmlformats.org/officeDocument/2006/relationships/image" Target="../media/image29.png"/><Relationship Id="rId3" Type="http://schemas.openxmlformats.org/officeDocument/2006/relationships/tags" Target="../tags/tag24.xml"/><Relationship Id="rId2" Type="http://schemas.openxmlformats.org/officeDocument/2006/relationships/tags" Target="../tags/tag23.xml"/><Relationship Id="rId1" Type="http://schemas.openxmlformats.org/officeDocument/2006/relationships/image" Target="../media/image18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hemeOverride" Target="../theme/themeOverride2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26.xml"/><Relationship Id="rId1" Type="http://schemas.openxmlformats.org/officeDocument/2006/relationships/image" Target="../media/image32.jpe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tags" Target="../tags/tag2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tags" Target="../tags/tag2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hemeOverride" Target="../theme/themeOverride5.xml"/><Relationship Id="rId2" Type="http://schemas.openxmlformats.org/officeDocument/2006/relationships/image" Target="../media/image19.png"/><Relationship Id="rId1" Type="http://schemas.openxmlformats.org/officeDocument/2006/relationships/image" Target="../media/image18.jpe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8.jpe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8.jpe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8.jpe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8.jpe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8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image" Target="../media/image6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3.png"/><Relationship Id="rId1" Type="http://schemas.openxmlformats.org/officeDocument/2006/relationships/image" Target="../media/image18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4.png"/><Relationship Id="rId1" Type="http://schemas.openxmlformats.org/officeDocument/2006/relationships/image" Target="../media/image18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5.png"/><Relationship Id="rId1" Type="http://schemas.openxmlformats.org/officeDocument/2006/relationships/image" Target="../media/image18.jpe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8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7.png"/><Relationship Id="rId1" Type="http://schemas.openxmlformats.org/officeDocument/2006/relationships/image" Target="../media/image36.jpe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6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9.png"/><Relationship Id="rId1" Type="http://schemas.openxmlformats.org/officeDocument/2006/relationships/image" Target="../media/image38.jpe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8.jpe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8.jpe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9.png"/><Relationship Id="rId1" Type="http://schemas.openxmlformats.org/officeDocument/2006/relationships/image" Target="../media/image6.jpe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8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1.png"/><Relationship Id="rId1" Type="http://schemas.openxmlformats.org/officeDocument/2006/relationships/image" Target="../media/image40.jpe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6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4.png"/><Relationship Id="rId1" Type="http://schemas.openxmlformats.org/officeDocument/2006/relationships/image" Target="../media/image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8400256" y="908720"/>
            <a:ext cx="2749472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7200" kern="10" dirty="0">
                <a:ln w="9525">
                  <a:solidFill>
                    <a:srgbClr val="000000"/>
                  </a:solidFill>
                  <a:round/>
                </a:ln>
                <a:solidFill>
                  <a:srgbClr val="FFFF00"/>
                </a:solidFill>
                <a:latin typeface="Arial" panose="020B0604020202020204" pitchFamily="34" charset="0"/>
              </a:rPr>
              <a:t>Unit 6</a:t>
            </a:r>
            <a:endParaRPr lang="zh-CN" altLang="en-US" sz="7200" kern="10" dirty="0">
              <a:ln w="9525">
                <a:solidFill>
                  <a:srgbClr val="000000"/>
                </a:solidFill>
                <a:round/>
              </a:ln>
              <a:solidFill>
                <a:srgbClr val="FFFF00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1325923" y="2761610"/>
            <a:ext cx="7272164" cy="12249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716280" indent="-71628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118110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589405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997075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40538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86258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31978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77698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23418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5000"/>
              </a:lnSpc>
            </a:pPr>
            <a:r>
              <a:rPr lang="en-US" altLang="zh-CN" dirty="0"/>
              <a:t>e.g. We play </a:t>
            </a:r>
            <a:r>
              <a:rPr lang="en-US" altLang="zh-CN" dirty="0" smtClean="0"/>
              <a:t>Chinese chess </a:t>
            </a:r>
            <a:r>
              <a:rPr lang="en-US" altLang="zh-CN" dirty="0"/>
              <a:t>twice </a:t>
            </a:r>
            <a:r>
              <a:rPr lang="en-US" altLang="zh-CN" dirty="0">
                <a:solidFill>
                  <a:srgbClr val="FF0000"/>
                </a:solidFill>
              </a:rPr>
              <a:t>weekly</a:t>
            </a:r>
            <a:r>
              <a:rPr lang="en-US" altLang="zh-CN" dirty="0"/>
              <a:t>. </a:t>
            </a:r>
            <a:endParaRPr lang="en-US" altLang="zh-CN" dirty="0"/>
          </a:p>
          <a:p>
            <a:pPr eaLnBrk="1" hangingPunct="1">
              <a:lnSpc>
                <a:spcPct val="115000"/>
              </a:lnSpc>
            </a:pPr>
            <a:r>
              <a:rPr lang="zh-CN" altLang="en-US" dirty="0">
                <a:solidFill>
                  <a:srgbClr val="FF0000"/>
                </a:solidFill>
              </a:rPr>
              <a:t>       </a:t>
            </a:r>
            <a:r>
              <a:rPr lang="zh-CN" altLang="en-US" dirty="0"/>
              <a:t>我们每周下两</a:t>
            </a:r>
            <a:r>
              <a:rPr lang="zh-CN" altLang="en-US" dirty="0" smtClean="0"/>
              <a:t>次中国象棋</a:t>
            </a:r>
            <a:r>
              <a:rPr lang="zh-CN" altLang="en-US" dirty="0"/>
              <a:t>。</a:t>
            </a:r>
            <a:endParaRPr lang="en-US" altLang="zh-CN" dirty="0"/>
          </a:p>
        </p:txBody>
      </p:sp>
      <p:sp>
        <p:nvSpPr>
          <p:cNvPr id="8" name="Text Box 6"/>
          <p:cNvSpPr txBox="1">
            <a:spLocks noChangeArrowheads="1"/>
          </p:cNvSpPr>
          <p:nvPr/>
        </p:nvSpPr>
        <p:spPr bwMode="auto">
          <a:xfrm>
            <a:off x="605199" y="2185347"/>
            <a:ext cx="6693297" cy="6586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5000"/>
              </a:lnSpc>
            </a:pPr>
            <a:r>
              <a:rPr lang="en-US" altLang="zh-CN" dirty="0"/>
              <a:t>12.</a:t>
            </a:r>
            <a:r>
              <a:rPr lang="en-US" altLang="zh-CN" dirty="0">
                <a:solidFill>
                  <a:srgbClr val="FF0000"/>
                </a:solidFill>
              </a:rPr>
              <a:t> weekly </a:t>
            </a:r>
            <a:r>
              <a:rPr lang="en-US" altLang="zh-CN" i="1" dirty="0">
                <a:solidFill>
                  <a:srgbClr val="FF0000"/>
                </a:solidFill>
              </a:rPr>
              <a:t>adj. &amp; adv.</a:t>
            </a:r>
            <a:r>
              <a:rPr lang="en-US" altLang="zh-CN" dirty="0">
                <a:solidFill>
                  <a:srgbClr val="FF0000"/>
                </a:solidFill>
              </a:rPr>
              <a:t> </a:t>
            </a:r>
            <a:r>
              <a:rPr lang="zh-CN" altLang="en-US" dirty="0">
                <a:solidFill>
                  <a:srgbClr val="FF0000"/>
                </a:solidFill>
              </a:rPr>
              <a:t>每周的</a:t>
            </a:r>
            <a:r>
              <a:rPr lang="en-US" altLang="zh-CN" dirty="0">
                <a:solidFill>
                  <a:srgbClr val="FF0000"/>
                </a:solidFill>
              </a:rPr>
              <a:t>(</a:t>
            </a:r>
            <a:r>
              <a:rPr lang="zh-CN" altLang="en-US" dirty="0">
                <a:solidFill>
                  <a:srgbClr val="FF0000"/>
                </a:solidFill>
              </a:rPr>
              <a:t>地</a:t>
            </a:r>
            <a:r>
              <a:rPr lang="en-US" altLang="zh-CN" dirty="0">
                <a:solidFill>
                  <a:srgbClr val="FF0000"/>
                </a:solidFill>
              </a:rPr>
              <a:t>)</a:t>
            </a:r>
            <a:endParaRPr lang="en-US" altLang="zh-CN" dirty="0">
              <a:solidFill>
                <a:srgbClr val="FF0000"/>
              </a:solidFill>
            </a:endParaRPr>
          </a:p>
        </p:txBody>
      </p:sp>
      <p:sp>
        <p:nvSpPr>
          <p:cNvPr id="9" name="Text Box 7"/>
          <p:cNvSpPr txBox="1">
            <a:spLocks noChangeArrowheads="1"/>
          </p:cNvSpPr>
          <p:nvPr/>
        </p:nvSpPr>
        <p:spPr bwMode="auto">
          <a:xfrm>
            <a:off x="605199" y="3895340"/>
            <a:ext cx="7705427" cy="6586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5000"/>
              </a:lnSpc>
            </a:pPr>
            <a:r>
              <a:rPr lang="en-US" altLang="zh-CN" dirty="0"/>
              <a:t>13.</a:t>
            </a:r>
            <a:r>
              <a:rPr lang="en-US" altLang="zh-CN" dirty="0">
                <a:solidFill>
                  <a:srgbClr val="FF0000"/>
                </a:solidFill>
              </a:rPr>
              <a:t> schoolwork  </a:t>
            </a:r>
            <a:r>
              <a:rPr lang="en-US" altLang="zh-CN" i="1" dirty="0">
                <a:solidFill>
                  <a:srgbClr val="FF0000"/>
                </a:solidFill>
              </a:rPr>
              <a:t>n.</a:t>
            </a:r>
            <a:r>
              <a:rPr lang="en-US" altLang="zh-CN" dirty="0">
                <a:solidFill>
                  <a:srgbClr val="FF0000"/>
                </a:solidFill>
              </a:rPr>
              <a:t> </a:t>
            </a:r>
            <a:r>
              <a:rPr lang="zh-CN" altLang="en-US" dirty="0">
                <a:solidFill>
                  <a:srgbClr val="FF0000"/>
                </a:solidFill>
              </a:rPr>
              <a:t>学校作业</a:t>
            </a:r>
            <a:r>
              <a:rPr lang="en-US" altLang="zh-CN" dirty="0">
                <a:solidFill>
                  <a:srgbClr val="FF0000"/>
                </a:solidFill>
              </a:rPr>
              <a:t>; </a:t>
            </a:r>
            <a:r>
              <a:rPr lang="zh-CN" altLang="en-US" dirty="0">
                <a:solidFill>
                  <a:srgbClr val="FF0000"/>
                </a:solidFill>
              </a:rPr>
              <a:t>功课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0" name="Text Box 8"/>
          <p:cNvSpPr txBox="1">
            <a:spLocks noChangeArrowheads="1"/>
          </p:cNvSpPr>
          <p:nvPr/>
        </p:nvSpPr>
        <p:spPr bwMode="auto">
          <a:xfrm>
            <a:off x="1253271" y="4481974"/>
            <a:ext cx="6354897" cy="17912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716280" indent="-71628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118110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589405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997075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40538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86258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31978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77698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23418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5000"/>
              </a:lnSpc>
            </a:pPr>
            <a:r>
              <a:rPr lang="en-US" altLang="zh-CN" dirty="0"/>
              <a:t>e.g. H</a:t>
            </a:r>
            <a:r>
              <a:rPr lang="en-US" altLang="zh-CN" dirty="0" smtClean="0"/>
              <a:t>e </a:t>
            </a:r>
            <a:r>
              <a:rPr lang="en-US" altLang="zh-CN" dirty="0"/>
              <a:t>is trying to keep up with </a:t>
            </a:r>
            <a:r>
              <a:rPr lang="en-US" altLang="zh-CN" dirty="0" smtClean="0"/>
              <a:t>his </a:t>
            </a:r>
            <a:r>
              <a:rPr lang="en-US" altLang="zh-CN" dirty="0">
                <a:solidFill>
                  <a:srgbClr val="FF0000"/>
                </a:solidFill>
              </a:rPr>
              <a:t>schoolwork</a:t>
            </a:r>
            <a:r>
              <a:rPr lang="en-US" altLang="zh-CN" dirty="0"/>
              <a:t>.</a:t>
            </a:r>
            <a:endParaRPr lang="en-US" altLang="zh-CN" dirty="0"/>
          </a:p>
          <a:p>
            <a:pPr eaLnBrk="1" hangingPunct="1">
              <a:lnSpc>
                <a:spcPct val="115000"/>
              </a:lnSpc>
            </a:pPr>
            <a:r>
              <a:rPr lang="zh-CN" altLang="en-US" dirty="0"/>
              <a:t>      </a:t>
            </a:r>
            <a:r>
              <a:rPr lang="zh-CN" altLang="en-US" dirty="0" smtClean="0"/>
              <a:t> 他在</a:t>
            </a:r>
            <a:r>
              <a:rPr lang="zh-CN" altLang="en-US" dirty="0"/>
              <a:t>努力完成作业。</a:t>
            </a:r>
            <a:endParaRPr lang="en-US" altLang="zh-CN" dirty="0"/>
          </a:p>
        </p:txBody>
      </p:sp>
      <p:sp>
        <p:nvSpPr>
          <p:cNvPr id="11" name="Text Box 4"/>
          <p:cNvSpPr txBox="1">
            <a:spLocks noChangeArrowheads="1"/>
          </p:cNvSpPr>
          <p:nvPr/>
        </p:nvSpPr>
        <p:spPr bwMode="auto">
          <a:xfrm>
            <a:off x="551384" y="332656"/>
            <a:ext cx="8046703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107823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2573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437005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5000"/>
              </a:lnSpc>
            </a:pPr>
            <a:r>
              <a:rPr lang="en-US" altLang="zh-CN" dirty="0">
                <a:solidFill>
                  <a:srgbClr val="000000"/>
                </a:solidFill>
              </a:rPr>
              <a:t>11. </a:t>
            </a:r>
            <a:r>
              <a:rPr lang="en-US" altLang="zh-CN" dirty="0">
                <a:solidFill>
                  <a:srgbClr val="FF0000"/>
                </a:solidFill>
              </a:rPr>
              <a:t>paint  </a:t>
            </a:r>
            <a:r>
              <a:rPr lang="en-US" altLang="zh-CN" i="1" dirty="0">
                <a:solidFill>
                  <a:srgbClr val="FF0000"/>
                </a:solidFill>
              </a:rPr>
              <a:t>v</a:t>
            </a:r>
            <a:r>
              <a:rPr lang="en-US" altLang="zh-CN" dirty="0">
                <a:solidFill>
                  <a:srgbClr val="FF0000"/>
                </a:solidFill>
              </a:rPr>
              <a:t>. </a:t>
            </a:r>
            <a:r>
              <a:rPr lang="zh-CN" altLang="en-US" dirty="0">
                <a:solidFill>
                  <a:srgbClr val="FF0000"/>
                </a:solidFill>
              </a:rPr>
              <a:t>用颜料画</a:t>
            </a:r>
            <a:r>
              <a:rPr lang="en-US" altLang="zh-CN" dirty="0">
                <a:solidFill>
                  <a:srgbClr val="FF0000"/>
                </a:solidFill>
              </a:rPr>
              <a:t>; </a:t>
            </a:r>
            <a:r>
              <a:rPr lang="zh-CN" altLang="en-US" dirty="0">
                <a:solidFill>
                  <a:srgbClr val="FF0000"/>
                </a:solidFill>
                <a:latin typeface="+mj-ea"/>
                <a:ea typeface="+mj-ea"/>
              </a:rPr>
              <a:t>在</a:t>
            </a:r>
            <a:r>
              <a:rPr lang="en-US" altLang="zh-CN" dirty="0">
                <a:solidFill>
                  <a:srgbClr val="FF0000"/>
                </a:solidFill>
                <a:latin typeface="+mj-ea"/>
                <a:ea typeface="+mj-ea"/>
              </a:rPr>
              <a:t>……</a:t>
            </a:r>
            <a:r>
              <a:rPr lang="zh-CN" altLang="en-US" dirty="0">
                <a:solidFill>
                  <a:srgbClr val="FF0000"/>
                </a:solidFill>
                <a:latin typeface="+mj-ea"/>
                <a:ea typeface="+mj-ea"/>
              </a:rPr>
              <a:t>上刷油漆</a:t>
            </a:r>
            <a:endParaRPr lang="zh-CN" altLang="en-US" dirty="0">
              <a:solidFill>
                <a:srgbClr val="FF0000"/>
              </a:solidFill>
              <a:latin typeface="+mj-ea"/>
              <a:ea typeface="+mj-ea"/>
            </a:endParaRPr>
          </a:p>
          <a:p>
            <a:pPr eaLnBrk="1" hangingPunct="1">
              <a:lnSpc>
                <a:spcPct val="125000"/>
              </a:lnSpc>
            </a:pPr>
            <a:r>
              <a:rPr lang="en-US" altLang="zh-CN" dirty="0">
                <a:solidFill>
                  <a:srgbClr val="000000"/>
                </a:solidFill>
              </a:rPr>
              <a:t>      e.g. We </a:t>
            </a:r>
            <a:r>
              <a:rPr lang="en-US" altLang="zh-CN" dirty="0">
                <a:solidFill>
                  <a:srgbClr val="FF0000"/>
                </a:solidFill>
              </a:rPr>
              <a:t>painted</a:t>
            </a:r>
            <a:r>
              <a:rPr lang="en-US" altLang="zh-CN" dirty="0">
                <a:solidFill>
                  <a:srgbClr val="000000"/>
                </a:solidFill>
              </a:rPr>
              <a:t> the door blue.</a:t>
            </a:r>
            <a:endParaRPr lang="en-US" altLang="zh-CN" dirty="0">
              <a:solidFill>
                <a:srgbClr val="000000"/>
              </a:solidFill>
            </a:endParaRPr>
          </a:p>
          <a:p>
            <a:pPr eaLnBrk="1" hangingPunct="1">
              <a:lnSpc>
                <a:spcPct val="125000"/>
              </a:lnSpc>
            </a:pPr>
            <a:r>
              <a:rPr lang="en-US" altLang="zh-CN" dirty="0">
                <a:solidFill>
                  <a:srgbClr val="000000"/>
                </a:solidFill>
              </a:rPr>
              <a:t>             </a:t>
            </a:r>
            <a:r>
              <a:rPr lang="zh-CN" altLang="en-US" dirty="0">
                <a:solidFill>
                  <a:srgbClr val="000000"/>
                </a:solidFill>
              </a:rPr>
              <a:t>我们把门漆成了蓝色。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6486" y="188640"/>
            <a:ext cx="1602369" cy="187664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4649" y="2216378"/>
            <a:ext cx="3086041" cy="196528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2904" y="4435494"/>
            <a:ext cx="2877952" cy="20884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utoUpdateAnimBg="0" uiExpand="1" build="allAtOnce"/>
      <p:bldP spid="8" grpId="0"/>
      <p:bldP spid="9" grpId="0" autoUpdateAnimBg="0"/>
      <p:bldP spid="10" grpId="0" autoUpdateAnimBg="0" uiExpand="1" build="allAtOnce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6" name="Text Box 6"/>
          <p:cNvSpPr txBox="1">
            <a:spLocks noChangeArrowheads="1"/>
          </p:cNvSpPr>
          <p:nvPr/>
        </p:nvSpPr>
        <p:spPr bwMode="auto">
          <a:xfrm>
            <a:off x="1055440" y="476672"/>
            <a:ext cx="7473212" cy="683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dirty="0">
                <a:cs typeface="Times New Roman" panose="02020603050405020304" pitchFamily="18" charset="0"/>
              </a:rPr>
              <a:t>14.</a:t>
            </a:r>
            <a:r>
              <a:rPr lang="en-US" altLang="zh-CN" dirty="0">
                <a:solidFill>
                  <a:srgbClr val="FF0000"/>
                </a:solidFill>
                <a:cs typeface="Times New Roman" panose="02020603050405020304" pitchFamily="18" charset="0"/>
              </a:rPr>
              <a:t> meaning   </a:t>
            </a:r>
            <a:r>
              <a:rPr lang="en-US" altLang="zh-CN" i="1" dirty="0">
                <a:solidFill>
                  <a:srgbClr val="FF0000"/>
                </a:solidFill>
                <a:cs typeface="Times New Roman" panose="02020603050405020304" pitchFamily="18" charset="0"/>
              </a:rPr>
              <a:t>n.</a:t>
            </a:r>
            <a:r>
              <a:rPr lang="en-US" altLang="zh-CN" dirty="0">
                <a:solidFill>
                  <a:srgbClr val="FF0000"/>
                </a:solidFill>
                <a:cs typeface="Times New Roman" panose="02020603050405020304" pitchFamily="18" charset="0"/>
              </a:rPr>
              <a:t>  </a:t>
            </a:r>
            <a:r>
              <a:rPr lang="zh-CN" altLang="en-US" dirty="0">
                <a:solidFill>
                  <a:srgbClr val="FF0000"/>
                </a:solidFill>
                <a:cs typeface="Times New Roman" panose="02020603050405020304" pitchFamily="18" charset="0"/>
              </a:rPr>
              <a:t>意义</a:t>
            </a:r>
            <a:r>
              <a:rPr lang="en-US" altLang="zh-CN" dirty="0">
                <a:solidFill>
                  <a:srgbClr val="FF0000"/>
                </a:solidFill>
                <a:cs typeface="Times New Roman" panose="02020603050405020304" pitchFamily="18" charset="0"/>
              </a:rPr>
              <a:t>; </a:t>
            </a:r>
            <a:r>
              <a:rPr lang="zh-CN" altLang="en-US" dirty="0">
                <a:solidFill>
                  <a:srgbClr val="FF0000"/>
                </a:solidFill>
                <a:cs typeface="Times New Roman" panose="02020603050405020304" pitchFamily="18" charset="0"/>
              </a:rPr>
              <a:t>意思</a:t>
            </a:r>
            <a:endParaRPr lang="en-US" altLang="zh-CN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5127" name="Text Box 7"/>
          <p:cNvSpPr txBox="1">
            <a:spLocks noChangeArrowheads="1"/>
          </p:cNvSpPr>
          <p:nvPr/>
        </p:nvSpPr>
        <p:spPr bwMode="auto">
          <a:xfrm>
            <a:off x="1703312" y="1053282"/>
            <a:ext cx="9793288" cy="18651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716280" indent="-71628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118110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589405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997075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40538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86258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31978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77698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23418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dirty="0">
                <a:cs typeface="Times New Roman" panose="02020603050405020304" pitchFamily="18" charset="0"/>
              </a:rPr>
              <a:t>e.g. The expression has two very different </a:t>
            </a:r>
            <a:r>
              <a:rPr lang="en-US" altLang="zh-CN" dirty="0">
                <a:solidFill>
                  <a:srgbClr val="FF0000"/>
                </a:solidFill>
                <a:cs typeface="Times New Roman" panose="02020603050405020304" pitchFamily="18" charset="0"/>
              </a:rPr>
              <a:t>meanings </a:t>
            </a:r>
            <a:r>
              <a:rPr lang="en-US" altLang="zh-CN" dirty="0">
                <a:cs typeface="Times New Roman" panose="02020603050405020304" pitchFamily="18" charset="0"/>
              </a:rPr>
              <a:t>in English</a:t>
            </a:r>
            <a:r>
              <a:rPr lang="en-US" altLang="zh-CN" dirty="0" smtClean="0">
                <a:cs typeface="Times New Roman" panose="02020603050405020304" pitchFamily="18" charset="0"/>
              </a:rPr>
              <a:t>.</a:t>
            </a:r>
            <a:endParaRPr lang="en-US" altLang="zh-CN" dirty="0" smtClean="0"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dirty="0">
                <a:cs typeface="Times New Roman" panose="02020603050405020304" pitchFamily="18" charset="0"/>
              </a:rPr>
              <a:t> </a:t>
            </a:r>
            <a:r>
              <a:rPr lang="en-US" altLang="zh-CN" dirty="0" smtClean="0">
                <a:cs typeface="Times New Roman" panose="02020603050405020304" pitchFamily="18" charset="0"/>
              </a:rPr>
              <a:t>      </a:t>
            </a:r>
            <a:r>
              <a:rPr lang="zh-CN" altLang="en-US" dirty="0" smtClean="0">
                <a:cs typeface="Times New Roman" panose="02020603050405020304" pitchFamily="18" charset="0"/>
              </a:rPr>
              <a:t>这个</a:t>
            </a:r>
            <a:r>
              <a:rPr lang="zh-CN" altLang="en-US" dirty="0">
                <a:cs typeface="Times New Roman" panose="02020603050405020304" pitchFamily="18" charset="0"/>
              </a:rPr>
              <a:t>表达</a:t>
            </a:r>
            <a:r>
              <a:rPr lang="zh-CN" altLang="en-US" dirty="0" smtClean="0">
                <a:cs typeface="Times New Roman" panose="02020603050405020304" pitchFamily="18" charset="0"/>
              </a:rPr>
              <a:t>在</a:t>
            </a:r>
            <a:r>
              <a:rPr lang="zh-CN" altLang="en-US" dirty="0">
                <a:cs typeface="Times New Roman" panose="02020603050405020304" pitchFamily="18" charset="0"/>
              </a:rPr>
              <a:t>英语中有两个完全不同的含义。</a:t>
            </a:r>
            <a:endParaRPr lang="zh-CN" altLang="en-US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1585553" y="3516455"/>
            <a:ext cx="10055063" cy="18651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803275" indent="-803275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126873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676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2084705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492375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949575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406775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863975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321175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719455" indent="-719455" eaLnBrk="1" hangingPunct="1">
              <a:lnSpc>
                <a:spcPct val="120000"/>
              </a:lnSpc>
            </a:pPr>
            <a:r>
              <a:rPr lang="en-US" altLang="zh-CN" dirty="0">
                <a:solidFill>
                  <a:srgbClr val="000000"/>
                </a:solidFill>
                <a:cs typeface="Times New Roman" panose="02020603050405020304" pitchFamily="18" charset="0"/>
              </a:rPr>
              <a:t>e.g. </a:t>
            </a:r>
            <a:r>
              <a:rPr lang="en-US" altLang="zh-CN" dirty="0" smtClean="0">
                <a:solidFill>
                  <a:srgbClr val="000000"/>
                </a:solidFill>
                <a:cs typeface="Times New Roman" panose="02020603050405020304" pitchFamily="18" charset="0"/>
              </a:rPr>
              <a:t>I’d </a:t>
            </a:r>
            <a:r>
              <a:rPr lang="en-US" altLang="zh-CN" dirty="0">
                <a:solidFill>
                  <a:srgbClr val="000000"/>
                </a:solidFill>
                <a:cs typeface="Times New Roman" panose="02020603050405020304" pitchFamily="18" charset="0"/>
              </a:rPr>
              <a:t>like to </a:t>
            </a:r>
            <a:r>
              <a:rPr lang="en-US" altLang="zh-CN" dirty="0">
                <a:solidFill>
                  <a:srgbClr val="FF0000"/>
                </a:solidFill>
                <a:cs typeface="Times New Roman" panose="02020603050405020304" pitchFamily="18" charset="0"/>
              </a:rPr>
              <a:t>question</a:t>
            </a:r>
            <a:r>
              <a:rPr lang="en-US" altLang="zh-CN" dirty="0">
                <a:solidFill>
                  <a:srgbClr val="000000"/>
                </a:solidFill>
                <a:cs typeface="Times New Roman" panose="02020603050405020304" pitchFamily="18" charset="0"/>
              </a:rPr>
              <a:t> you on your views about the housing problem. </a:t>
            </a:r>
            <a:endParaRPr lang="en-US" altLang="zh-CN" dirty="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pPr marL="719455" indent="-719455" eaLnBrk="1" hangingPunct="1">
              <a:lnSpc>
                <a:spcPct val="120000"/>
              </a:lnSpc>
            </a:pPr>
            <a:r>
              <a:rPr lang="en-US" altLang="zh-CN" dirty="0">
                <a:solidFill>
                  <a:srgbClr val="000000"/>
                </a:solidFill>
                <a:cs typeface="Times New Roman" panose="02020603050405020304" pitchFamily="18" charset="0"/>
              </a:rPr>
              <a:t>       </a:t>
            </a:r>
            <a:r>
              <a:rPr lang="zh-CN" altLang="en-US" dirty="0">
                <a:solidFill>
                  <a:srgbClr val="000000"/>
                </a:solidFill>
                <a:cs typeface="Times New Roman" panose="02020603050405020304" pitchFamily="18" charset="0"/>
              </a:rPr>
              <a:t>我想问问你对住房问题的看法。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1055440" y="2924944"/>
            <a:ext cx="9462793" cy="5847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dirty="0">
                <a:solidFill>
                  <a:srgbClr val="000000"/>
                </a:solidFill>
                <a:cs typeface="Times New Roman" panose="02020603050405020304" pitchFamily="18" charset="0"/>
              </a:rPr>
              <a:t>15.</a:t>
            </a:r>
            <a:r>
              <a:rPr lang="en-US" altLang="zh-CN" dirty="0">
                <a:solidFill>
                  <a:srgbClr val="FF0000"/>
                </a:solidFill>
                <a:cs typeface="Times New Roman" panose="02020603050405020304" pitchFamily="18" charset="0"/>
              </a:rPr>
              <a:t> question  </a:t>
            </a:r>
            <a:r>
              <a:rPr lang="en-US" altLang="zh-CN" i="1" dirty="0">
                <a:solidFill>
                  <a:srgbClr val="FF0000"/>
                </a:solidFill>
                <a:cs typeface="Times New Roman" panose="02020603050405020304" pitchFamily="18" charset="0"/>
              </a:rPr>
              <a:t>v.</a:t>
            </a:r>
            <a:r>
              <a:rPr lang="en-US" altLang="zh-CN" dirty="0">
                <a:solidFill>
                  <a:srgbClr val="FF0000"/>
                </a:solidFill>
                <a:cs typeface="Times New Roman" panose="02020603050405020304" pitchFamily="18" charset="0"/>
              </a:rPr>
              <a:t> </a:t>
            </a:r>
            <a:r>
              <a:rPr lang="zh-CN" altLang="en-US" dirty="0">
                <a:solidFill>
                  <a:srgbClr val="FF0000"/>
                </a:solidFill>
                <a:cs typeface="Times New Roman" panose="02020603050405020304" pitchFamily="18" charset="0"/>
              </a:rPr>
              <a:t>表示疑问</a:t>
            </a:r>
            <a:r>
              <a:rPr lang="en-US" altLang="zh-CN" dirty="0">
                <a:solidFill>
                  <a:srgbClr val="FF0000"/>
                </a:solidFill>
                <a:cs typeface="Times New Roman" panose="02020603050405020304" pitchFamily="18" charset="0"/>
              </a:rPr>
              <a:t>; </a:t>
            </a:r>
            <a:r>
              <a:rPr lang="zh-CN" altLang="en-US" dirty="0">
                <a:solidFill>
                  <a:srgbClr val="FF0000"/>
                </a:solidFill>
                <a:cs typeface="Times New Roman" panose="02020603050405020304" pitchFamily="18" charset="0"/>
              </a:rPr>
              <a:t>怀疑</a:t>
            </a:r>
            <a:r>
              <a:rPr lang="en-US" altLang="zh-CN" dirty="0">
                <a:solidFill>
                  <a:srgbClr val="FF0000"/>
                </a:solidFill>
                <a:cs typeface="Times New Roman" panose="02020603050405020304" pitchFamily="18" charset="0"/>
              </a:rPr>
              <a:t>; </a:t>
            </a:r>
            <a:r>
              <a:rPr lang="zh-CN" altLang="en-US" dirty="0">
                <a:solidFill>
                  <a:srgbClr val="FF0000"/>
                </a:solidFill>
                <a:cs typeface="Times New Roman" panose="02020603050405020304" pitchFamily="18" charset="0"/>
              </a:rPr>
              <a:t>提问</a:t>
            </a:r>
            <a:r>
              <a:rPr lang="en-US" altLang="zh-CN" dirty="0">
                <a:solidFill>
                  <a:srgbClr val="FF0000"/>
                </a:solidFill>
                <a:cs typeface="Times New Roman" panose="02020603050405020304" pitchFamily="18" charset="0"/>
              </a:rPr>
              <a:t>; </a:t>
            </a:r>
            <a:r>
              <a:rPr lang="zh-CN" altLang="en-US" dirty="0">
                <a:solidFill>
                  <a:srgbClr val="FF0000"/>
                </a:solidFill>
                <a:cs typeface="Times New Roman" panose="02020603050405020304" pitchFamily="18" charset="0"/>
              </a:rPr>
              <a:t>质询</a:t>
            </a:r>
            <a:endParaRPr lang="zh-CN" altLang="en-US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1668390" y="5316579"/>
            <a:ext cx="8727264" cy="683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question</a:t>
            </a:r>
            <a:r>
              <a:rPr lang="zh-CN" altLang="en-US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  </a:t>
            </a:r>
            <a:r>
              <a:rPr lang="en-US" altLang="zh-CN" i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n</a:t>
            </a:r>
            <a:r>
              <a:rPr lang="en-US" altLang="zh-CN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. </a:t>
            </a:r>
            <a:r>
              <a:rPr lang="zh-CN" altLang="en-US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问题</a:t>
            </a:r>
            <a:endParaRPr lang="en-US" altLang="zh-CN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1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1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7" grpId="0" autoUpdateAnimBg="0" uiExpand="1" build="allAtOnce"/>
      <p:bldP spid="5" grpId="0" autoUpdateAnimBg="0" uiExpand="1" build="allAtOnce"/>
      <p:bldP spid="6" grpId="0" animBg="1"/>
      <p:bldP spid="7" grpId="0" autoUpdateAnimBg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5"/>
          <p:cNvSpPr txBox="1">
            <a:spLocks noChangeArrowheads="1"/>
          </p:cNvSpPr>
          <p:nvPr/>
        </p:nvSpPr>
        <p:spPr bwMode="auto">
          <a:xfrm>
            <a:off x="2063552" y="2024032"/>
            <a:ext cx="9361040" cy="11757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808355" indent="-808355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1273175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68148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208915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497455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954655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411855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869055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326255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lang="en-US" altLang="zh-CN" dirty="0">
                <a:cs typeface="Times New Roman" panose="02020603050405020304" pitchFamily="18" charset="0"/>
              </a:rPr>
              <a:t>e.g. We </a:t>
            </a:r>
            <a:r>
              <a:rPr lang="en-US" altLang="zh-CN" dirty="0">
                <a:solidFill>
                  <a:srgbClr val="FF0000"/>
                </a:solidFill>
                <a:cs typeface="Times New Roman" panose="02020603050405020304" pitchFamily="18" charset="0"/>
              </a:rPr>
              <a:t>discussed</a:t>
            </a:r>
            <a:r>
              <a:rPr lang="en-US" altLang="zh-CN" dirty="0">
                <a:cs typeface="Times New Roman" panose="02020603050405020304" pitchFamily="18" charset="0"/>
              </a:rPr>
              <a:t> when to go/when </a:t>
            </a:r>
            <a:r>
              <a:rPr lang="en-US" altLang="zh-CN" dirty="0" smtClean="0">
                <a:cs typeface="Times New Roman" panose="02020603050405020304" pitchFamily="18" charset="0"/>
              </a:rPr>
              <a:t>we </a:t>
            </a:r>
            <a:r>
              <a:rPr lang="en-US" altLang="zh-CN" dirty="0">
                <a:cs typeface="Times New Roman" panose="02020603050405020304" pitchFamily="18" charset="0"/>
              </a:rPr>
              <a:t>should go. </a:t>
            </a:r>
            <a:endParaRPr lang="en-US" altLang="zh-CN" dirty="0">
              <a:cs typeface="Times New Roman" panose="02020603050405020304" pitchFamily="18" charset="0"/>
            </a:endParaRPr>
          </a:p>
          <a:p>
            <a:pPr eaLnBrk="1" hangingPunct="1">
              <a:lnSpc>
                <a:spcPct val="110000"/>
              </a:lnSpc>
            </a:pPr>
            <a:r>
              <a:rPr lang="en-US" altLang="zh-CN" dirty="0">
                <a:cs typeface="Times New Roman" panose="02020603050405020304" pitchFamily="18" charset="0"/>
              </a:rPr>
              <a:t>      </a:t>
            </a:r>
            <a:r>
              <a:rPr lang="zh-CN" altLang="en-US" dirty="0">
                <a:cs typeface="Times New Roman" panose="02020603050405020304" pitchFamily="18" charset="0"/>
              </a:rPr>
              <a:t>我们商量了什么时候动身。</a:t>
            </a:r>
            <a:endParaRPr lang="en-US" altLang="zh-CN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3" name="Text Box 6"/>
          <p:cNvSpPr txBox="1">
            <a:spLocks noChangeArrowheads="1"/>
          </p:cNvSpPr>
          <p:nvPr/>
        </p:nvSpPr>
        <p:spPr bwMode="auto">
          <a:xfrm>
            <a:off x="1487488" y="1340768"/>
            <a:ext cx="5259973" cy="683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dirty="0">
                <a:cs typeface="Times New Roman" panose="02020603050405020304" pitchFamily="18" charset="0"/>
              </a:rPr>
              <a:t>16.</a:t>
            </a:r>
            <a:r>
              <a:rPr lang="en-US" altLang="zh-CN" dirty="0">
                <a:solidFill>
                  <a:srgbClr val="FF0000"/>
                </a:solidFill>
                <a:cs typeface="Times New Roman" panose="02020603050405020304" pitchFamily="18" charset="0"/>
              </a:rPr>
              <a:t> discuss  </a:t>
            </a:r>
            <a:r>
              <a:rPr lang="en-US" altLang="zh-CN" i="1" dirty="0">
                <a:solidFill>
                  <a:srgbClr val="FF0000"/>
                </a:solidFill>
                <a:cs typeface="Times New Roman" panose="02020603050405020304" pitchFamily="18" charset="0"/>
              </a:rPr>
              <a:t>v.</a:t>
            </a:r>
            <a:r>
              <a:rPr lang="en-US" altLang="zh-CN" dirty="0">
                <a:solidFill>
                  <a:srgbClr val="FF0000"/>
                </a:solidFill>
                <a:cs typeface="Times New Roman" panose="02020603050405020304" pitchFamily="18" charset="0"/>
              </a:rPr>
              <a:t>  </a:t>
            </a:r>
            <a:r>
              <a:rPr lang="zh-CN" altLang="en-US" dirty="0">
                <a:solidFill>
                  <a:srgbClr val="FF0000"/>
                </a:solidFill>
                <a:cs typeface="Times New Roman" panose="02020603050405020304" pitchFamily="18" charset="0"/>
              </a:rPr>
              <a:t>讨论</a:t>
            </a:r>
            <a:r>
              <a:rPr lang="en-US" altLang="zh-CN" dirty="0">
                <a:solidFill>
                  <a:srgbClr val="FF0000"/>
                </a:solidFill>
                <a:cs typeface="Times New Roman" panose="02020603050405020304" pitchFamily="18" charset="0"/>
              </a:rPr>
              <a:t>; </a:t>
            </a:r>
            <a:r>
              <a:rPr lang="zh-CN" altLang="en-US" dirty="0">
                <a:solidFill>
                  <a:srgbClr val="FF0000"/>
                </a:solidFill>
                <a:cs typeface="Times New Roman" panose="02020603050405020304" pitchFamily="18" charset="0"/>
              </a:rPr>
              <a:t>商量</a:t>
            </a:r>
            <a:endParaRPr lang="en-US" altLang="zh-CN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063552" y="3199738"/>
            <a:ext cx="4435830" cy="6267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32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discussion</a:t>
            </a:r>
            <a:r>
              <a:rPr lang="zh-CN" altLang="en-US" sz="32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  </a:t>
            </a:r>
            <a:r>
              <a:rPr lang="en-US" altLang="zh-CN" sz="3200" i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n</a:t>
            </a:r>
            <a:r>
              <a:rPr lang="en-US" altLang="zh-CN" sz="32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. </a:t>
            </a:r>
            <a:r>
              <a:rPr lang="zh-CN" altLang="en-US" sz="32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讨论</a:t>
            </a:r>
            <a:endParaRPr lang="zh-CN" altLang="en-US" sz="3200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utoUpdateAnimBg="0" uiExpand="1" build="allAtOnce"/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>
            <a:graphicFrameLocks noGrp="1"/>
          </p:cNvGraphicFramePr>
          <p:nvPr/>
        </p:nvGraphicFramePr>
        <p:xfrm>
          <a:off x="839416" y="1052736"/>
          <a:ext cx="10513168" cy="453650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14119"/>
                <a:gridCol w="3114673"/>
                <a:gridCol w="3384376"/>
              </a:tblGrid>
              <a:tr h="122136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Last</a:t>
                      </a:r>
                      <a:r>
                        <a:rPr lang="en-US" altLang="zh-CN" sz="3200" b="1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year’s resolutions</a:t>
                      </a:r>
                      <a:endParaRPr lang="zh-CN" altLang="en-US" sz="3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Kept</a:t>
                      </a:r>
                      <a:r>
                        <a:rPr lang="en-US" altLang="zh-CN" sz="3200" b="1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or not</a:t>
                      </a:r>
                      <a:endParaRPr lang="zh-CN" altLang="en-US" sz="3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Why</a:t>
                      </a:r>
                      <a:endParaRPr lang="zh-CN" altLang="en-US" sz="3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</a:tr>
              <a:tr h="663027">
                <a:tc>
                  <a:txBody>
                    <a:bodyPr/>
                    <a:lstStyle/>
                    <a:p>
                      <a:endParaRPr lang="zh-CN" altLang="en-US" sz="3200" b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3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3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</a:tr>
              <a:tr h="663027">
                <a:tc>
                  <a:txBody>
                    <a:bodyPr/>
                    <a:lstStyle/>
                    <a:p>
                      <a:endParaRPr lang="zh-CN" altLang="en-US" sz="3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3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3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</a:tr>
              <a:tr h="663027">
                <a:tc>
                  <a:txBody>
                    <a:bodyPr/>
                    <a:lstStyle/>
                    <a:p>
                      <a:endParaRPr lang="zh-CN" altLang="en-US" sz="3200" b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3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3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</a:tr>
              <a:tr h="663027">
                <a:tc>
                  <a:txBody>
                    <a:bodyPr/>
                    <a:lstStyle/>
                    <a:p>
                      <a:endParaRPr lang="zh-CN" altLang="en-US" sz="3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3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3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</a:tr>
              <a:tr h="663027">
                <a:tc>
                  <a:txBody>
                    <a:bodyPr/>
                    <a:lstStyle/>
                    <a:p>
                      <a:endParaRPr lang="zh-CN" altLang="en-US" sz="3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3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3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3552" y="547669"/>
            <a:ext cx="7200800" cy="6480720"/>
          </a:xfrm>
          <a:prstGeom prst="rect">
            <a:avLst/>
          </a:prstGeom>
        </p:spPr>
      </p:pic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4128770" y="45085"/>
            <a:ext cx="5310505" cy="119888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sz="2000" dirty="0"/>
              <a:t>__ To </a:t>
            </a:r>
            <a:r>
              <a:rPr lang="en-US" altLang="zh-CN" sz="2000" dirty="0">
                <a:solidFill>
                  <a:srgbClr val="FF0000"/>
                </a:solidFill>
              </a:rPr>
              <a:t>question the idea</a:t>
            </a:r>
            <a:r>
              <a:rPr lang="en-US" altLang="zh-CN" sz="2000" dirty="0"/>
              <a:t> of </a:t>
            </a:r>
            <a:r>
              <a:rPr lang="en-US" altLang="zh-CN" sz="2000" dirty="0" smtClean="0"/>
              <a:t>making </a:t>
            </a:r>
            <a:r>
              <a:rPr lang="en-US" altLang="zh-CN" sz="2000" dirty="0"/>
              <a:t>resolutions</a:t>
            </a:r>
            <a:endParaRPr lang="en-US" altLang="zh-CN" sz="2000" dirty="0"/>
          </a:p>
          <a:p>
            <a:pPr eaLnBrk="1" hangingPunct="1">
              <a:lnSpc>
                <a:spcPct val="120000"/>
              </a:lnSpc>
            </a:pPr>
            <a:r>
              <a:rPr lang="en-US" altLang="zh-CN" sz="2000" dirty="0">
                <a:sym typeface="+mn-ea"/>
              </a:rPr>
              <a:t>__ To </a:t>
            </a:r>
            <a:r>
              <a:rPr lang="en-US" altLang="zh-CN" sz="2000" dirty="0">
                <a:solidFill>
                  <a:srgbClr val="FF0000"/>
                </a:solidFill>
                <a:sym typeface="+mn-ea"/>
              </a:rPr>
              <a:t>give the meaning</a:t>
            </a:r>
            <a:r>
              <a:rPr lang="en-US" altLang="zh-CN" sz="2000" dirty="0">
                <a:sym typeface="+mn-ea"/>
              </a:rPr>
              <a:t> </a:t>
            </a:r>
            <a:r>
              <a:rPr lang="en-US" altLang="zh-CN" sz="2000" dirty="0">
                <a:sym typeface="+mn-ea"/>
              </a:rPr>
              <a:t>of resolution</a:t>
            </a:r>
            <a:endParaRPr lang="en-US" altLang="zh-CN" sz="2000" i="1" dirty="0">
              <a:sym typeface="+mn-ea"/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sz="2000" dirty="0">
                <a:cs typeface="Times New Roman" panose="02020603050405020304" pitchFamily="18" charset="0"/>
                <a:sym typeface="+mn-ea"/>
              </a:rPr>
              <a:t>__ To discuss the </a:t>
            </a:r>
            <a:r>
              <a:rPr lang="en-US" altLang="zh-CN" sz="2000" dirty="0">
                <a:solidFill>
                  <a:srgbClr val="FF0000"/>
                </a:solidFill>
                <a:cs typeface="Times New Roman" panose="02020603050405020304" pitchFamily="18" charset="0"/>
                <a:sym typeface="+mn-ea"/>
              </a:rPr>
              <a:t>different kinds</a:t>
            </a:r>
            <a:r>
              <a:rPr lang="en-US" altLang="zh-CN" sz="2000" dirty="0"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sz="2000" dirty="0" smtClean="0">
                <a:cs typeface="Times New Roman" panose="02020603050405020304" pitchFamily="18" charset="0"/>
                <a:sym typeface="+mn-ea"/>
              </a:rPr>
              <a:t>of </a:t>
            </a:r>
            <a:r>
              <a:rPr lang="en-US" altLang="zh-CN" sz="2000" dirty="0">
                <a:cs typeface="Times New Roman" panose="02020603050405020304" pitchFamily="18" charset="0"/>
                <a:sym typeface="+mn-ea"/>
              </a:rPr>
              <a:t>resolutions</a:t>
            </a:r>
            <a:endParaRPr lang="en-US" altLang="zh-CN" sz="2000" dirty="0"/>
          </a:p>
        </p:txBody>
      </p:sp>
      <p:sp>
        <p:nvSpPr>
          <p:cNvPr id="27658" name="Text Box 10"/>
          <p:cNvSpPr txBox="1">
            <a:spLocks noChangeArrowheads="1"/>
          </p:cNvSpPr>
          <p:nvPr/>
        </p:nvSpPr>
        <p:spPr bwMode="auto">
          <a:xfrm>
            <a:off x="4215039" y="32992"/>
            <a:ext cx="309880" cy="3987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p>
            <a:r>
              <a:rPr lang="en-US" altLang="zh-CN" sz="2000" dirty="0">
                <a:solidFill>
                  <a:srgbClr val="FF0000"/>
                </a:solidFill>
              </a:rPr>
              <a:t>3</a:t>
            </a:r>
            <a:endParaRPr lang="en-US" altLang="zh-CN" sz="2000" dirty="0">
              <a:solidFill>
                <a:srgbClr val="FF0000"/>
              </a:solidFill>
            </a:endParaRPr>
          </a:p>
        </p:txBody>
      </p:sp>
      <p:sp>
        <p:nvSpPr>
          <p:cNvPr id="27659" name="Text Box 11"/>
          <p:cNvSpPr txBox="1">
            <a:spLocks noChangeArrowheads="1"/>
          </p:cNvSpPr>
          <p:nvPr/>
        </p:nvSpPr>
        <p:spPr bwMode="auto">
          <a:xfrm>
            <a:off x="4215039" y="411822"/>
            <a:ext cx="309880" cy="3987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p>
            <a:r>
              <a:rPr lang="en-US" altLang="zh-CN" sz="2000">
                <a:solidFill>
                  <a:srgbClr val="FF0000"/>
                </a:solidFill>
              </a:rPr>
              <a:t>1</a:t>
            </a:r>
            <a:endParaRPr lang="en-US" altLang="zh-CN" sz="2000">
              <a:solidFill>
                <a:srgbClr val="FF0000"/>
              </a:solidFill>
            </a:endParaRPr>
          </a:p>
        </p:txBody>
      </p:sp>
      <p:sp>
        <p:nvSpPr>
          <p:cNvPr id="27660" name="Text Box 12"/>
          <p:cNvSpPr txBox="1">
            <a:spLocks noChangeArrowheads="1"/>
          </p:cNvSpPr>
          <p:nvPr/>
        </p:nvSpPr>
        <p:spPr bwMode="auto">
          <a:xfrm>
            <a:off x="4202339" y="803599"/>
            <a:ext cx="309880" cy="3987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p>
            <a:r>
              <a:rPr lang="en-US" altLang="zh-CN" sz="2000" dirty="0">
                <a:solidFill>
                  <a:srgbClr val="FF0000"/>
                </a:solidFill>
              </a:rPr>
              <a:t>2</a:t>
            </a:r>
            <a:endParaRPr lang="en-US" altLang="zh-CN" sz="2000" dirty="0">
              <a:solidFill>
                <a:srgbClr val="FF0000"/>
              </a:solidFill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2423160" y="908685"/>
            <a:ext cx="1224280" cy="0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2423160" y="1125220"/>
            <a:ext cx="1512570" cy="0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2423160" y="1412875"/>
            <a:ext cx="1512570" cy="0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2423160" y="1628775"/>
            <a:ext cx="720090" cy="0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2423160" y="2060575"/>
            <a:ext cx="3960495" cy="635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>
            <a:off x="2423160" y="3501390"/>
            <a:ext cx="3384550" cy="0"/>
          </a:xfrm>
          <a:prstGeom prst="line">
            <a:avLst/>
          </a:prstGeom>
          <a:ln w="2222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5880100" y="3501390"/>
            <a:ext cx="2663825" cy="0"/>
          </a:xfrm>
          <a:prstGeom prst="line">
            <a:avLst/>
          </a:prstGeom>
          <a:ln w="2222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>
            <a:off x="5663565" y="3933190"/>
            <a:ext cx="2880360" cy="0"/>
          </a:xfrm>
          <a:prstGeom prst="line">
            <a:avLst/>
          </a:prstGeom>
          <a:ln w="2222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>
            <a:off x="2423160" y="4221480"/>
            <a:ext cx="1584325" cy="0"/>
          </a:xfrm>
          <a:prstGeom prst="line">
            <a:avLst/>
          </a:prstGeom>
          <a:ln w="2222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>
            <a:off x="2423160" y="4653280"/>
            <a:ext cx="4320540" cy="0"/>
          </a:xfrm>
          <a:prstGeom prst="line">
            <a:avLst/>
          </a:prstGeom>
          <a:ln w="2222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 flipV="1">
            <a:off x="4871720" y="5373370"/>
            <a:ext cx="1584325" cy="635"/>
          </a:xfrm>
          <a:prstGeom prst="line">
            <a:avLst/>
          </a:prstGeom>
          <a:ln w="2222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 flipV="1">
            <a:off x="2387600" y="5589270"/>
            <a:ext cx="1043940" cy="1270"/>
          </a:xfrm>
          <a:prstGeom prst="line">
            <a:avLst/>
          </a:prstGeom>
          <a:ln w="2222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47625" y="48895"/>
            <a:ext cx="3699510" cy="181483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sz="2800" u="sng" dirty="0">
                <a:solidFill>
                  <a:srgbClr val="FF0000"/>
                </a:solidFill>
                <a:latin typeface="Arial" panose="020B0604020202020204" pitchFamily="34" charset="0"/>
                <a:sym typeface="+mn-ea"/>
              </a:rPr>
              <a:t>Underline</a:t>
            </a:r>
            <a:r>
              <a:rPr lang="en-US" altLang="zh-CN" sz="2800" dirty="0">
                <a:latin typeface="Arial" panose="020B0604020202020204" pitchFamily="34" charset="0"/>
                <a:sym typeface="+mn-ea"/>
              </a:rPr>
              <a:t> the words </a:t>
            </a:r>
            <a:endParaRPr lang="en-US" altLang="zh-CN" sz="2800" dirty="0">
              <a:latin typeface="Arial" panose="020B0604020202020204" pitchFamily="34" charset="0"/>
              <a:sym typeface="+mn-ea"/>
            </a:endParaRPr>
          </a:p>
          <a:p>
            <a:r>
              <a:rPr lang="en-US" altLang="zh-CN" sz="2800" dirty="0">
                <a:latin typeface="Arial" panose="020B0604020202020204" pitchFamily="34" charset="0"/>
                <a:sym typeface="+mn-ea"/>
              </a:rPr>
              <a:t>and phrases</a:t>
            </a:r>
            <a:endParaRPr lang="en-US" altLang="zh-CN" sz="2800" dirty="0">
              <a:latin typeface="Arial" panose="020B0604020202020204" pitchFamily="34" charset="0"/>
              <a:sym typeface="+mn-ea"/>
            </a:endParaRPr>
          </a:p>
          <a:p>
            <a:r>
              <a:rPr lang="en-US" altLang="zh-CN" sz="2800" dirty="0">
                <a:latin typeface="Arial" panose="020B0604020202020204" pitchFamily="34" charset="0"/>
                <a:sym typeface="+mn-ea"/>
              </a:rPr>
              <a:t> that helped </a:t>
            </a:r>
            <a:endParaRPr lang="en-US" altLang="zh-CN" sz="2800" dirty="0">
              <a:latin typeface="Arial" panose="020B0604020202020204" pitchFamily="34" charset="0"/>
              <a:sym typeface="+mn-ea"/>
            </a:endParaRPr>
          </a:p>
          <a:p>
            <a:r>
              <a:rPr lang="en-US" altLang="zh-CN" sz="2800" dirty="0">
                <a:latin typeface="Arial" panose="020B0604020202020204" pitchFamily="34" charset="0"/>
                <a:sym typeface="+mn-ea"/>
              </a:rPr>
              <a:t>you decide.</a:t>
            </a:r>
            <a:endParaRPr lang="zh-CN" altLang="en-US" sz="28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199456" y="4725144"/>
            <a:ext cx="1084852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5400" kern="10" spc="-360" dirty="0">
                <a:ln w="12700">
                  <a:solidFill>
                    <a:srgbClr val="000099"/>
                  </a:solidFill>
                  <a:round/>
                </a:ln>
                <a:solidFill>
                  <a:srgbClr val="0000FF"/>
                </a:solidFill>
                <a:latin typeface="Arial" panose="020B0604020202020204" pitchFamily="34" charset="0"/>
              </a:rPr>
              <a:t>Unit 6</a:t>
            </a:r>
            <a:endParaRPr lang="en-US" altLang="zh-CN" sz="5400" kern="10" spc="-360" dirty="0">
              <a:ln w="12700">
                <a:solidFill>
                  <a:srgbClr val="000099"/>
                </a:solidFill>
                <a:round/>
              </a:ln>
              <a:solidFill>
                <a:srgbClr val="0000FF"/>
              </a:solidFill>
              <a:latin typeface="Arial" panose="020B0604020202020204" pitchFamily="34" charset="0"/>
            </a:endParaRPr>
          </a:p>
          <a:p>
            <a:pPr algn="ctr"/>
            <a:r>
              <a:rPr lang="en-US" altLang="zh-CN" sz="5400" kern="10" spc="-360" dirty="0">
                <a:ln w="12700">
                  <a:solidFill>
                    <a:srgbClr val="000099"/>
                  </a:solidFill>
                  <a:round/>
                </a:ln>
                <a:solidFill>
                  <a:srgbClr val="0000FF"/>
                </a:solidFill>
                <a:latin typeface="Arial" panose="020B0604020202020204" pitchFamily="34" charset="0"/>
              </a:rPr>
              <a:t>I’m going to study computer science.</a:t>
            </a:r>
            <a:endParaRPr lang="zh-CN" altLang="en-US" sz="5400" kern="10" spc="-360" dirty="0">
              <a:ln w="12700">
                <a:solidFill>
                  <a:srgbClr val="000099"/>
                </a:solidFill>
                <a:round/>
              </a:ln>
              <a:solidFill>
                <a:srgbClr val="0000FF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672" y="2636912"/>
            <a:ext cx="5388132" cy="98857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3" name="Text Box 5"/>
          <p:cNvSpPr txBox="1">
            <a:spLocks noChangeArrowheads="1"/>
          </p:cNvSpPr>
          <p:nvPr/>
        </p:nvSpPr>
        <p:spPr bwMode="auto">
          <a:xfrm>
            <a:off x="191135" y="1341120"/>
            <a:ext cx="11906885" cy="632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lang="en-US" altLang="zh-CN" dirty="0">
                <a:solidFill>
                  <a:srgbClr val="0000FF"/>
                </a:solidFill>
                <a:latin typeface="Arial" panose="020B0604020202020204" pitchFamily="34" charset="0"/>
              </a:rPr>
              <a:t>Discuss the questions with your partner.</a:t>
            </a:r>
            <a:r>
              <a:rPr lang="en-US" altLang="zh-CN" dirty="0">
                <a:solidFill>
                  <a:srgbClr val="FF0000"/>
                </a:solidFill>
                <a:latin typeface="Arial" panose="020B0604020202020204" pitchFamily="34" charset="0"/>
              </a:rPr>
              <a:t>(discuss sth with sb)</a:t>
            </a:r>
            <a:r>
              <a:rPr lang="en-US" altLang="zh-CN" dirty="0">
                <a:solidFill>
                  <a:srgbClr val="0000FF"/>
                </a:solidFill>
                <a:latin typeface="Arial" panose="020B0604020202020204" pitchFamily="34" charset="0"/>
              </a:rPr>
              <a:t> </a:t>
            </a:r>
            <a:endParaRPr lang="en-US" altLang="zh-CN" dirty="0">
              <a:solidFill>
                <a:srgbClr val="0000FF"/>
              </a:solidFill>
              <a:latin typeface="Arial" panose="020B0604020202020204" pitchFamily="34" charset="0"/>
            </a:endParaRPr>
          </a:p>
        </p:txBody>
      </p:sp>
      <p:sp>
        <p:nvSpPr>
          <p:cNvPr id="17443" name="Rectangle 35"/>
          <p:cNvSpPr>
            <a:spLocks noChangeArrowheads="1"/>
          </p:cNvSpPr>
          <p:nvPr/>
        </p:nvSpPr>
        <p:spPr bwMode="auto">
          <a:xfrm>
            <a:off x="1298575" y="2468245"/>
            <a:ext cx="9852025" cy="30460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443230" indent="-44323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6223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sz="4000" dirty="0">
                <a:ea typeface="黑体" panose="02010609060101010101" pitchFamily="49" charset="-122"/>
              </a:rPr>
              <a:t>1. Did you </a:t>
            </a:r>
            <a:r>
              <a:rPr lang="en-US" altLang="zh-CN" sz="4000" dirty="0">
                <a:solidFill>
                  <a:srgbClr val="FF0000"/>
                </a:solidFill>
                <a:ea typeface="黑体" panose="02010609060101010101" pitchFamily="49" charset="-122"/>
              </a:rPr>
              <a:t>make any resolutions</a:t>
            </a:r>
            <a:r>
              <a:rPr lang="en-US" altLang="zh-CN" sz="4000" dirty="0">
                <a:ea typeface="黑体" panose="02010609060101010101" pitchFamily="49" charset="-122"/>
              </a:rPr>
              <a:t> last year?</a:t>
            </a:r>
            <a:endParaRPr lang="en-US" altLang="zh-CN" sz="4000" dirty="0">
              <a:ea typeface="黑体" panose="02010609060101010101" pitchFamily="49" charset="-122"/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sz="4000" dirty="0">
                <a:ea typeface="黑体" panose="02010609060101010101" pitchFamily="49" charset="-122"/>
              </a:rPr>
              <a:t>2. </a:t>
            </a:r>
            <a:r>
              <a:rPr lang="en-US" altLang="zh-CN" sz="4000" dirty="0">
                <a:solidFill>
                  <a:srgbClr val="FF0000"/>
                </a:solidFill>
                <a:ea typeface="黑体" panose="02010609060101010101" pitchFamily="49" charset="-122"/>
              </a:rPr>
              <a:t>Were</a:t>
            </a:r>
            <a:r>
              <a:rPr lang="en-US" altLang="zh-CN" sz="4000" dirty="0">
                <a:ea typeface="黑体" panose="02010609060101010101" pitchFamily="49" charset="-122"/>
              </a:rPr>
              <a:t> you </a:t>
            </a:r>
            <a:r>
              <a:rPr lang="en-US" altLang="zh-CN" sz="4000" dirty="0">
                <a:solidFill>
                  <a:srgbClr val="FF0000"/>
                </a:solidFill>
                <a:ea typeface="黑体" panose="02010609060101010101" pitchFamily="49" charset="-122"/>
              </a:rPr>
              <a:t>able to</a:t>
            </a:r>
            <a:r>
              <a:rPr lang="en-US" altLang="zh-CN" sz="4000" dirty="0">
                <a:ea typeface="黑体" panose="02010609060101010101" pitchFamily="49" charset="-122"/>
              </a:rPr>
              <a:t> keep them? </a:t>
            </a:r>
            <a:endParaRPr lang="en-US" altLang="zh-CN" sz="4000" dirty="0">
              <a:ea typeface="黑体" panose="02010609060101010101" pitchFamily="49" charset="-122"/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sz="4000" dirty="0">
                <a:ea typeface="黑体" panose="02010609060101010101" pitchFamily="49" charset="-122"/>
              </a:rPr>
              <a:t>    Why or why not?</a:t>
            </a:r>
            <a:endParaRPr lang="en-US" altLang="zh-CN" sz="4000" dirty="0">
              <a:ea typeface="黑体" panose="02010609060101010101" pitchFamily="49" charset="-122"/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sz="4000" dirty="0">
                <a:solidFill>
                  <a:srgbClr val="00B050"/>
                </a:solidFill>
                <a:ea typeface="黑体" panose="02010609060101010101" pitchFamily="49" charset="-122"/>
              </a:rPr>
              <a:t>Let’s read an article about </a:t>
            </a:r>
            <a:r>
              <a:rPr lang="en-US" altLang="zh-CN" sz="4000" i="1" dirty="0">
                <a:solidFill>
                  <a:srgbClr val="00B050"/>
                </a:solidFill>
                <a:ea typeface="黑体" panose="02010609060101010101" pitchFamily="49" charset="-122"/>
              </a:rPr>
              <a:t>resolution</a:t>
            </a:r>
            <a:r>
              <a:rPr lang="en-US" altLang="zh-CN" sz="4000" dirty="0">
                <a:solidFill>
                  <a:srgbClr val="00B050"/>
                </a:solidFill>
                <a:ea typeface="黑体" panose="02010609060101010101" pitchFamily="49" charset="-122"/>
              </a:rPr>
              <a:t>!</a:t>
            </a:r>
            <a:endParaRPr lang="en-US" altLang="zh-CN" sz="4000" dirty="0">
              <a:solidFill>
                <a:srgbClr val="00B050"/>
              </a:solidFill>
              <a:ea typeface="黑体" panose="02010609060101010101" pitchFamily="49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80" y="794385"/>
            <a:ext cx="723900" cy="7239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0550" y="5358130"/>
            <a:ext cx="2423795" cy="1499870"/>
          </a:xfrm>
          <a:prstGeom prst="rect">
            <a:avLst/>
          </a:prstGeom>
          <a:ln>
            <a:solidFill>
              <a:srgbClr val="9933FF"/>
            </a:solidFill>
          </a:ln>
        </p:spPr>
      </p:pic>
      <p:sp>
        <p:nvSpPr>
          <p:cNvPr id="2" name="矩形 1"/>
          <p:cNvSpPr/>
          <p:nvPr/>
        </p:nvSpPr>
        <p:spPr>
          <a:xfrm>
            <a:off x="4151948" y="234315"/>
            <a:ext cx="3589655" cy="110680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en-US" altLang="zh-CN" sz="66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Free Talk</a:t>
            </a:r>
            <a:endParaRPr lang="en-US" altLang="zh-CN" sz="660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3" name="Text Box 5"/>
          <p:cNvSpPr txBox="1">
            <a:spLocks noChangeArrowheads="1"/>
          </p:cNvSpPr>
          <p:nvPr/>
        </p:nvSpPr>
        <p:spPr bwMode="auto">
          <a:xfrm>
            <a:off x="260350" y="1268730"/>
            <a:ext cx="11780520" cy="12236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5000"/>
              </a:lnSpc>
            </a:pPr>
            <a:r>
              <a:rPr lang="en-US" altLang="zh-CN" dirty="0">
                <a:solidFill>
                  <a:srgbClr val="FF0000"/>
                </a:solidFill>
                <a:latin typeface="Arial" panose="020B0604020202020204" pitchFamily="34" charset="0"/>
              </a:rPr>
              <a:t>Read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</a:rPr>
              <a:t> the passage fast, </a:t>
            </a:r>
            <a:r>
              <a:rPr lang="en-US" altLang="zh-CN" u="sng" dirty="0">
                <a:solidFill>
                  <a:srgbClr val="FF0000"/>
                </a:solidFill>
                <a:latin typeface="Arial" panose="020B0604020202020204" pitchFamily="34" charset="0"/>
                <a:sym typeface="+mn-ea"/>
              </a:rPr>
              <a:t>underline</a:t>
            </a:r>
            <a:r>
              <a:rPr lang="en-US" altLang="zh-CN" dirty="0">
                <a:latin typeface="Arial" panose="020B0604020202020204" pitchFamily="34" charset="0"/>
                <a:sym typeface="+mn-ea"/>
              </a:rPr>
              <a:t> the key words/phrases 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</a:rPr>
              <a:t>and </a:t>
            </a:r>
            <a:r>
              <a:rPr lang="en-US" altLang="zh-CN" dirty="0">
                <a:solidFill>
                  <a:srgbClr val="FF0000"/>
                </a:solidFill>
                <a:latin typeface="Arial" panose="020B0604020202020204" pitchFamily="34" charset="0"/>
              </a:rPr>
              <a:t>match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</a:rPr>
              <a:t> each paragraph [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</a:rPr>
              <a:t>1—3] 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</a:rPr>
              <a:t>with its main purpose</a:t>
            </a:r>
            <a:r>
              <a:rPr lang="en-US" altLang="zh-CN" sz="2000" dirty="0">
                <a:solidFill>
                  <a:schemeClr val="tx1"/>
                </a:solidFill>
                <a:latin typeface="Arial" panose="020B0604020202020204" pitchFamily="34" charset="0"/>
              </a:rPr>
              <a:t>(</a:t>
            </a:r>
            <a:r>
              <a:rPr lang="zh-CN" altLang="zh-CN" sz="2000" dirty="0">
                <a:solidFill>
                  <a:schemeClr val="tx1"/>
                </a:solidFill>
                <a:latin typeface="Arial" panose="020B0604020202020204" pitchFamily="34" charset="0"/>
              </a:rPr>
              <a:t>目的</a:t>
            </a:r>
            <a:r>
              <a:rPr lang="en-US" altLang="zh-CN" sz="2000" dirty="0">
                <a:solidFill>
                  <a:schemeClr val="tx1"/>
                </a:solidFill>
                <a:latin typeface="Arial" panose="020B0604020202020204" pitchFamily="34" charset="0"/>
              </a:rPr>
              <a:t>)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</a:rPr>
              <a:t>. </a:t>
            </a:r>
            <a:endParaRPr lang="en-US" altLang="zh-CN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6" name="Text Box 5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916673" y="2966004"/>
            <a:ext cx="9217024" cy="7201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sz="3400" dirty="0"/>
              <a:t>__ To </a:t>
            </a:r>
            <a:r>
              <a:rPr lang="en-US" altLang="zh-CN" sz="3400" dirty="0">
                <a:solidFill>
                  <a:srgbClr val="FF0000"/>
                </a:solidFill>
              </a:rPr>
              <a:t>question the idea</a:t>
            </a:r>
            <a:r>
              <a:rPr lang="en-US" altLang="zh-CN" sz="3400" dirty="0"/>
              <a:t> of </a:t>
            </a:r>
            <a:r>
              <a:rPr lang="en-US" altLang="zh-CN" sz="3400" dirty="0" smtClean="0"/>
              <a:t>making </a:t>
            </a:r>
            <a:r>
              <a:rPr lang="en-US" altLang="zh-CN" sz="3400" dirty="0"/>
              <a:t>resolutions</a:t>
            </a:r>
            <a:endParaRPr lang="en-US" altLang="zh-CN" sz="3400" dirty="0"/>
          </a:p>
        </p:txBody>
      </p:sp>
      <p:sp>
        <p:nvSpPr>
          <p:cNvPr id="8" name="Text Box 5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919832" y="4437088"/>
            <a:ext cx="9069849" cy="7201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sz="3400" dirty="0">
                <a:cs typeface="Times New Roman" panose="02020603050405020304" pitchFamily="18" charset="0"/>
              </a:rPr>
              <a:t>__ To discuss the </a:t>
            </a:r>
            <a:r>
              <a:rPr lang="en-US" altLang="zh-CN" sz="3400" dirty="0">
                <a:solidFill>
                  <a:srgbClr val="FF0000"/>
                </a:solidFill>
                <a:cs typeface="Times New Roman" panose="02020603050405020304" pitchFamily="18" charset="0"/>
              </a:rPr>
              <a:t>different kinds</a:t>
            </a:r>
            <a:r>
              <a:rPr lang="en-US" altLang="zh-CN" sz="3400" dirty="0">
                <a:cs typeface="Times New Roman" panose="02020603050405020304" pitchFamily="18" charset="0"/>
              </a:rPr>
              <a:t> </a:t>
            </a:r>
            <a:r>
              <a:rPr lang="en-US" altLang="zh-CN" sz="3400" dirty="0" smtClean="0">
                <a:cs typeface="Times New Roman" panose="02020603050405020304" pitchFamily="18" charset="0"/>
              </a:rPr>
              <a:t>of </a:t>
            </a:r>
            <a:r>
              <a:rPr lang="en-US" altLang="zh-CN" sz="3400" dirty="0">
                <a:cs typeface="Times New Roman" panose="02020603050405020304" pitchFamily="18" charset="0"/>
              </a:rPr>
              <a:t>resolutions</a:t>
            </a:r>
            <a:endParaRPr lang="en-US" altLang="zh-CN" sz="3400" dirty="0">
              <a:cs typeface="Times New Roman" panose="02020603050405020304" pitchFamily="18" charset="0"/>
            </a:endParaRPr>
          </a:p>
        </p:txBody>
      </p:sp>
      <p:sp>
        <p:nvSpPr>
          <p:cNvPr id="10" name="Text Box 5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919831" y="3763353"/>
            <a:ext cx="7488238" cy="7201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sz="3400" dirty="0"/>
              <a:t>__ To </a:t>
            </a:r>
            <a:r>
              <a:rPr lang="en-US" altLang="zh-CN" sz="3400" dirty="0">
                <a:solidFill>
                  <a:srgbClr val="FF0000"/>
                </a:solidFill>
              </a:rPr>
              <a:t>give the meaning</a:t>
            </a:r>
            <a:r>
              <a:rPr lang="en-US" altLang="zh-CN" sz="3400" dirty="0"/>
              <a:t> of resolution</a:t>
            </a:r>
            <a:endParaRPr lang="en-US" altLang="zh-CN" sz="3400" dirty="0"/>
          </a:p>
        </p:txBody>
      </p:sp>
      <p:sp>
        <p:nvSpPr>
          <p:cNvPr id="27658" name="Text Box 10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990634" y="3046702"/>
            <a:ext cx="40005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3</a:t>
            </a:r>
            <a:endParaRPr lang="en-US" altLang="zh-CN" dirty="0">
              <a:solidFill>
                <a:srgbClr val="FF0000"/>
              </a:solidFill>
            </a:endParaRPr>
          </a:p>
        </p:txBody>
      </p:sp>
      <p:sp>
        <p:nvSpPr>
          <p:cNvPr id="27659" name="Text Box 11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990634" y="3856062"/>
            <a:ext cx="40005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rgbClr val="FF0000"/>
                </a:solidFill>
              </a:rPr>
              <a:t>1</a:t>
            </a:r>
            <a:endParaRPr lang="en-US" altLang="zh-CN">
              <a:solidFill>
                <a:srgbClr val="FF0000"/>
              </a:solidFill>
            </a:endParaRPr>
          </a:p>
        </p:txBody>
      </p:sp>
      <p:sp>
        <p:nvSpPr>
          <p:cNvPr id="27660" name="Text Box 12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1977934" y="4534859"/>
            <a:ext cx="40005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2</a:t>
            </a:r>
            <a:endParaRPr lang="en-US" altLang="zh-CN" dirty="0">
              <a:solidFill>
                <a:srgbClr val="FF0000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80" y="394970"/>
            <a:ext cx="850265" cy="85026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3712" y="231549"/>
            <a:ext cx="5529506" cy="101374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76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76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76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658" grpId="0"/>
      <p:bldP spid="27659" grpId="0"/>
      <p:bldP spid="2766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Text Box 2"/>
          <p:cNvSpPr txBox="1">
            <a:spLocks noChangeArrowheads="1"/>
          </p:cNvSpPr>
          <p:nvPr/>
        </p:nvSpPr>
        <p:spPr bwMode="auto">
          <a:xfrm>
            <a:off x="1822738" y="2348880"/>
            <a:ext cx="8882565" cy="17173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446405" indent="-446405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625475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lang="en-US" altLang="zh-CN" dirty="0"/>
              <a:t>1. To be able to get information from the reading material about different kinds of resolutions</a:t>
            </a:r>
            <a:endParaRPr lang="en-US" altLang="zh-CN" dirty="0"/>
          </a:p>
          <a:p>
            <a:pPr eaLnBrk="1" hangingPunct="1">
              <a:lnSpc>
                <a:spcPct val="110000"/>
              </a:lnSpc>
            </a:pPr>
            <a:r>
              <a:rPr lang="en-US" altLang="zh-CN" dirty="0"/>
              <a:t>2. </a:t>
            </a:r>
            <a:r>
              <a:rPr lang="en-US" altLang="zh-CN" dirty="0" smtClean="0"/>
              <a:t>To </a:t>
            </a:r>
            <a:r>
              <a:rPr lang="en-US" altLang="zh-CN" dirty="0"/>
              <a:t>learn the new words and useful expressions</a:t>
            </a:r>
            <a:endParaRPr lang="en-US" altLang="zh-CN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9696" y="620688"/>
            <a:ext cx="5808651" cy="1584176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3552" y="547669"/>
            <a:ext cx="7200800" cy="6480720"/>
          </a:xfrm>
          <a:prstGeom prst="rect">
            <a:avLst/>
          </a:prstGeom>
        </p:spPr>
      </p:pic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4128770" y="45085"/>
            <a:ext cx="5310505" cy="119888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sz="2000" dirty="0"/>
              <a:t>__ To </a:t>
            </a:r>
            <a:r>
              <a:rPr lang="en-US" altLang="zh-CN" sz="2000" dirty="0">
                <a:solidFill>
                  <a:srgbClr val="FF0000"/>
                </a:solidFill>
              </a:rPr>
              <a:t>question the idea</a:t>
            </a:r>
            <a:r>
              <a:rPr lang="en-US" altLang="zh-CN" sz="2000" dirty="0"/>
              <a:t> of </a:t>
            </a:r>
            <a:r>
              <a:rPr lang="en-US" altLang="zh-CN" sz="2000" dirty="0" smtClean="0"/>
              <a:t>making </a:t>
            </a:r>
            <a:r>
              <a:rPr lang="en-US" altLang="zh-CN" sz="2000" dirty="0"/>
              <a:t>resolutions</a:t>
            </a:r>
            <a:endParaRPr lang="en-US" altLang="zh-CN" sz="2000" dirty="0"/>
          </a:p>
          <a:p>
            <a:pPr eaLnBrk="1" hangingPunct="1">
              <a:lnSpc>
                <a:spcPct val="120000"/>
              </a:lnSpc>
            </a:pPr>
            <a:r>
              <a:rPr lang="en-US" altLang="zh-CN" sz="2000" dirty="0">
                <a:sym typeface="+mn-ea"/>
              </a:rPr>
              <a:t>__ To </a:t>
            </a:r>
            <a:r>
              <a:rPr lang="en-US" altLang="zh-CN" sz="2000" dirty="0">
                <a:solidFill>
                  <a:srgbClr val="FF0000"/>
                </a:solidFill>
                <a:sym typeface="+mn-ea"/>
              </a:rPr>
              <a:t>give the meaning</a:t>
            </a:r>
            <a:r>
              <a:rPr lang="en-US" altLang="zh-CN" sz="2000" dirty="0">
                <a:sym typeface="+mn-ea"/>
              </a:rPr>
              <a:t> </a:t>
            </a:r>
            <a:r>
              <a:rPr lang="en-US" altLang="zh-CN" sz="2000" dirty="0">
                <a:sym typeface="+mn-ea"/>
              </a:rPr>
              <a:t>of resolution</a:t>
            </a:r>
            <a:endParaRPr lang="en-US" altLang="zh-CN" sz="2000" i="1" dirty="0">
              <a:sym typeface="+mn-ea"/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sz="2000" dirty="0">
                <a:cs typeface="Times New Roman" panose="02020603050405020304" pitchFamily="18" charset="0"/>
                <a:sym typeface="+mn-ea"/>
              </a:rPr>
              <a:t>__ To discuss the </a:t>
            </a:r>
            <a:r>
              <a:rPr lang="en-US" altLang="zh-CN" sz="2000" dirty="0">
                <a:solidFill>
                  <a:srgbClr val="FF0000"/>
                </a:solidFill>
                <a:cs typeface="Times New Roman" panose="02020603050405020304" pitchFamily="18" charset="0"/>
                <a:sym typeface="+mn-ea"/>
              </a:rPr>
              <a:t>different kinds</a:t>
            </a:r>
            <a:r>
              <a:rPr lang="en-US" altLang="zh-CN" sz="2000" dirty="0"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sz="2000" dirty="0" smtClean="0">
                <a:cs typeface="Times New Roman" panose="02020603050405020304" pitchFamily="18" charset="0"/>
                <a:sym typeface="+mn-ea"/>
              </a:rPr>
              <a:t>of </a:t>
            </a:r>
            <a:r>
              <a:rPr lang="en-US" altLang="zh-CN" sz="2000" dirty="0">
                <a:cs typeface="Times New Roman" panose="02020603050405020304" pitchFamily="18" charset="0"/>
                <a:sym typeface="+mn-ea"/>
              </a:rPr>
              <a:t>resolutions</a:t>
            </a:r>
            <a:endParaRPr lang="en-US" altLang="zh-CN" sz="2000" dirty="0"/>
          </a:p>
        </p:txBody>
      </p:sp>
      <p:sp>
        <p:nvSpPr>
          <p:cNvPr id="27658" name="Text Box 10"/>
          <p:cNvSpPr txBox="1">
            <a:spLocks noChangeArrowheads="1"/>
          </p:cNvSpPr>
          <p:nvPr/>
        </p:nvSpPr>
        <p:spPr bwMode="auto">
          <a:xfrm>
            <a:off x="4215039" y="32992"/>
            <a:ext cx="309880" cy="3987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p>
            <a:r>
              <a:rPr lang="en-US" altLang="zh-CN" sz="2000" dirty="0">
                <a:solidFill>
                  <a:srgbClr val="FF0000"/>
                </a:solidFill>
              </a:rPr>
              <a:t>3</a:t>
            </a:r>
            <a:endParaRPr lang="en-US" altLang="zh-CN" sz="2000" dirty="0">
              <a:solidFill>
                <a:srgbClr val="FF0000"/>
              </a:solidFill>
            </a:endParaRPr>
          </a:p>
        </p:txBody>
      </p:sp>
      <p:sp>
        <p:nvSpPr>
          <p:cNvPr id="27659" name="Text Box 11"/>
          <p:cNvSpPr txBox="1">
            <a:spLocks noChangeArrowheads="1"/>
          </p:cNvSpPr>
          <p:nvPr/>
        </p:nvSpPr>
        <p:spPr bwMode="auto">
          <a:xfrm>
            <a:off x="4215039" y="411822"/>
            <a:ext cx="309880" cy="3987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p>
            <a:r>
              <a:rPr lang="en-US" altLang="zh-CN" sz="2000">
                <a:solidFill>
                  <a:srgbClr val="FF0000"/>
                </a:solidFill>
              </a:rPr>
              <a:t>1</a:t>
            </a:r>
            <a:endParaRPr lang="en-US" altLang="zh-CN" sz="2000">
              <a:solidFill>
                <a:srgbClr val="FF0000"/>
              </a:solidFill>
            </a:endParaRPr>
          </a:p>
        </p:txBody>
      </p:sp>
      <p:sp>
        <p:nvSpPr>
          <p:cNvPr id="27660" name="Text Box 12"/>
          <p:cNvSpPr txBox="1">
            <a:spLocks noChangeArrowheads="1"/>
          </p:cNvSpPr>
          <p:nvPr/>
        </p:nvSpPr>
        <p:spPr bwMode="auto">
          <a:xfrm>
            <a:off x="4202339" y="803599"/>
            <a:ext cx="309880" cy="3987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p>
            <a:r>
              <a:rPr lang="en-US" altLang="zh-CN" sz="2000" dirty="0">
                <a:solidFill>
                  <a:srgbClr val="FF0000"/>
                </a:solidFill>
              </a:rPr>
              <a:t>2</a:t>
            </a:r>
            <a:endParaRPr lang="en-US" altLang="zh-CN" sz="2000" dirty="0">
              <a:solidFill>
                <a:srgbClr val="FF0000"/>
              </a:solidFill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2423160" y="908685"/>
            <a:ext cx="1224280" cy="0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2423160" y="1125220"/>
            <a:ext cx="1512570" cy="0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2423160" y="1412875"/>
            <a:ext cx="1512570" cy="0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2423160" y="1628775"/>
            <a:ext cx="720090" cy="0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2423160" y="2060575"/>
            <a:ext cx="3960495" cy="635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>
            <a:off x="2423160" y="3501390"/>
            <a:ext cx="3384550" cy="0"/>
          </a:xfrm>
          <a:prstGeom prst="line">
            <a:avLst/>
          </a:prstGeom>
          <a:ln w="2222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 flipV="1">
            <a:off x="4871720" y="5373370"/>
            <a:ext cx="1584325" cy="635"/>
          </a:xfrm>
          <a:prstGeom prst="line">
            <a:avLst/>
          </a:prstGeom>
          <a:ln w="2222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 flipV="1">
            <a:off x="2387600" y="5589270"/>
            <a:ext cx="1043940" cy="1270"/>
          </a:xfrm>
          <a:prstGeom prst="line">
            <a:avLst/>
          </a:prstGeom>
          <a:ln w="2222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47625" y="48895"/>
            <a:ext cx="3699510" cy="181483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sz="2800" u="sng" dirty="0">
                <a:solidFill>
                  <a:srgbClr val="FF0000"/>
                </a:solidFill>
                <a:latin typeface="Arial" panose="020B0604020202020204" pitchFamily="34" charset="0"/>
                <a:sym typeface="+mn-ea"/>
              </a:rPr>
              <a:t>Underline</a:t>
            </a:r>
            <a:r>
              <a:rPr lang="en-US" altLang="zh-CN" sz="2800" dirty="0">
                <a:latin typeface="Arial" panose="020B0604020202020204" pitchFamily="34" charset="0"/>
                <a:sym typeface="+mn-ea"/>
              </a:rPr>
              <a:t> the words </a:t>
            </a:r>
            <a:endParaRPr lang="en-US" altLang="zh-CN" sz="2800" dirty="0">
              <a:latin typeface="Arial" panose="020B0604020202020204" pitchFamily="34" charset="0"/>
              <a:sym typeface="+mn-ea"/>
            </a:endParaRPr>
          </a:p>
          <a:p>
            <a:r>
              <a:rPr lang="en-US" altLang="zh-CN" sz="2800" dirty="0">
                <a:latin typeface="Arial" panose="020B0604020202020204" pitchFamily="34" charset="0"/>
                <a:sym typeface="+mn-ea"/>
              </a:rPr>
              <a:t>and phrases</a:t>
            </a:r>
            <a:endParaRPr lang="en-US" altLang="zh-CN" sz="2800" dirty="0">
              <a:latin typeface="Arial" panose="020B0604020202020204" pitchFamily="34" charset="0"/>
              <a:sym typeface="+mn-ea"/>
            </a:endParaRPr>
          </a:p>
          <a:p>
            <a:r>
              <a:rPr lang="en-US" altLang="zh-CN" sz="2800" dirty="0">
                <a:latin typeface="Arial" panose="020B0604020202020204" pitchFamily="34" charset="0"/>
                <a:sym typeface="+mn-ea"/>
              </a:rPr>
              <a:t> that helped </a:t>
            </a:r>
            <a:endParaRPr lang="en-US" altLang="zh-CN" sz="2800" dirty="0">
              <a:latin typeface="Arial" panose="020B0604020202020204" pitchFamily="34" charset="0"/>
              <a:sym typeface="+mn-ea"/>
            </a:endParaRPr>
          </a:p>
          <a:p>
            <a:r>
              <a:rPr lang="en-US" altLang="zh-CN" sz="2800" dirty="0">
                <a:latin typeface="Arial" panose="020B0604020202020204" pitchFamily="34" charset="0"/>
                <a:sym typeface="+mn-ea"/>
              </a:rPr>
              <a:t>you decide.</a:t>
            </a:r>
            <a:endParaRPr lang="zh-CN" altLang="en-US" sz="28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0" name="Text Box 5"/>
          <p:cNvSpPr txBox="1">
            <a:spLocks noChangeArrowheads="1"/>
          </p:cNvSpPr>
          <p:nvPr/>
        </p:nvSpPr>
        <p:spPr bwMode="auto">
          <a:xfrm>
            <a:off x="836930" y="116840"/>
            <a:ext cx="11190605" cy="1789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5000"/>
              </a:lnSpc>
            </a:pPr>
            <a:r>
              <a:rPr lang="en-US" altLang="zh-CN" dirty="0">
                <a:solidFill>
                  <a:srgbClr val="0000FF"/>
                </a:solidFill>
                <a:highlight>
                  <a:srgbClr val="FFFF00"/>
                </a:highlight>
                <a:latin typeface="Arial" panose="020B0604020202020204" pitchFamily="34" charset="0"/>
              </a:rPr>
              <a:t>Read the passage carefully. </a:t>
            </a:r>
            <a:endParaRPr lang="en-US" altLang="zh-CN" dirty="0">
              <a:solidFill>
                <a:srgbClr val="0000FF"/>
              </a:solidFill>
              <a:highlight>
                <a:srgbClr val="FFFF00"/>
              </a:highlight>
              <a:latin typeface="Arial" panose="020B0604020202020204" pitchFamily="34" charset="0"/>
            </a:endParaRPr>
          </a:p>
          <a:p>
            <a:pPr eaLnBrk="1" hangingPunct="1">
              <a:lnSpc>
                <a:spcPct val="115000"/>
              </a:lnSpc>
            </a:pPr>
            <a:r>
              <a:rPr lang="en-US" altLang="zh-CN" dirty="0">
                <a:solidFill>
                  <a:srgbClr val="0000FF"/>
                </a:solidFill>
                <a:latin typeface="Arial" panose="020B0604020202020204" pitchFamily="34" charset="0"/>
              </a:rPr>
              <a:t>Put the sentences [A—D] in the correct places in </a:t>
            </a:r>
            <a:r>
              <a:rPr lang="en-US" altLang="zh-CN" dirty="0">
                <a:solidFill>
                  <a:srgbClr val="0000FF"/>
                </a:solidFill>
                <a:highlight>
                  <a:srgbClr val="FFFF00"/>
                </a:highlight>
                <a:latin typeface="Arial" panose="020B0604020202020204" pitchFamily="34" charset="0"/>
              </a:rPr>
              <a:t>2b</a:t>
            </a:r>
            <a:r>
              <a:rPr lang="en-US" altLang="zh-CN" dirty="0">
                <a:solidFill>
                  <a:srgbClr val="0000FF"/>
                </a:solidFill>
                <a:latin typeface="Arial" panose="020B0604020202020204" pitchFamily="34" charset="0"/>
              </a:rPr>
              <a:t> and answer the questions in </a:t>
            </a:r>
            <a:r>
              <a:rPr lang="en-US" altLang="zh-CN" dirty="0">
                <a:solidFill>
                  <a:srgbClr val="0000FF"/>
                </a:solidFill>
                <a:highlight>
                  <a:srgbClr val="FFFF00"/>
                </a:highlight>
                <a:latin typeface="Arial" panose="020B0604020202020204" pitchFamily="34" charset="0"/>
              </a:rPr>
              <a:t>2d</a:t>
            </a:r>
            <a:r>
              <a:rPr lang="en-US" altLang="zh-CN" dirty="0">
                <a:solidFill>
                  <a:srgbClr val="0000FF"/>
                </a:solidFill>
                <a:latin typeface="Arial" panose="020B0604020202020204" pitchFamily="34" charset="0"/>
              </a:rPr>
              <a:t>. </a:t>
            </a:r>
            <a:endParaRPr lang="en-US" altLang="zh-CN" dirty="0">
              <a:solidFill>
                <a:srgbClr val="0000FF"/>
              </a:solidFill>
              <a:latin typeface="Arial" panose="020B0604020202020204" pitchFamily="34" charset="0"/>
            </a:endParaRPr>
          </a:p>
        </p:txBody>
      </p:sp>
      <p:sp>
        <p:nvSpPr>
          <p:cNvPr id="5" name="Text Box 6"/>
          <p:cNvSpPr txBox="1">
            <a:spLocks noChangeArrowheads="1"/>
          </p:cNvSpPr>
          <p:nvPr/>
        </p:nvSpPr>
        <p:spPr bwMode="auto">
          <a:xfrm>
            <a:off x="1889125" y="1725930"/>
            <a:ext cx="9384030" cy="39306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>
            <a:lvl1pPr marL="536575" indent="-536575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1190625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59893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20066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414905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872105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329305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786505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243705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  <a:buFontTx/>
              <a:buAutoNum type="alphaUcPeriod"/>
            </a:pPr>
            <a:r>
              <a:rPr lang="en-US" altLang="zh-CN" dirty="0">
                <a:cs typeface="Times New Roman" panose="02020603050405020304" pitchFamily="18" charset="0"/>
              </a:rPr>
              <a:t>These are about </a:t>
            </a:r>
            <a:r>
              <a:rPr lang="en-US" altLang="zh-CN" dirty="0">
                <a:solidFill>
                  <a:srgbClr val="FF0000"/>
                </a:solidFill>
                <a:cs typeface="Times New Roman" panose="02020603050405020304" pitchFamily="18" charset="0"/>
              </a:rPr>
              <a:t>making yourself a better person</a:t>
            </a:r>
            <a:r>
              <a:rPr lang="en-US" altLang="zh-CN" dirty="0">
                <a:cs typeface="Times New Roman" panose="02020603050405020304" pitchFamily="18" charset="0"/>
              </a:rPr>
              <a:t>.</a:t>
            </a:r>
            <a:endParaRPr lang="en-US" altLang="zh-CN" dirty="0">
              <a:cs typeface="Times New Roman" panose="02020603050405020304" pitchFamily="18" charset="0"/>
            </a:endParaRPr>
          </a:p>
          <a:p>
            <a:pPr eaLnBrk="1" hangingPunct="1">
              <a:lnSpc>
                <a:spcPct val="130000"/>
              </a:lnSpc>
              <a:buFontTx/>
              <a:buAutoNum type="alphaUcPeriod"/>
            </a:pPr>
            <a:r>
              <a:rPr lang="en-US" altLang="zh-CN" dirty="0">
                <a:cs typeface="Times New Roman" panose="02020603050405020304" pitchFamily="18" charset="0"/>
              </a:rPr>
              <a:t>For example, a student may have to </a:t>
            </a:r>
            <a:r>
              <a:rPr lang="en-US" altLang="zh-CN" dirty="0">
                <a:solidFill>
                  <a:srgbClr val="FF0000"/>
                </a:solidFill>
                <a:cs typeface="Times New Roman" panose="02020603050405020304" pitchFamily="18" charset="0"/>
              </a:rPr>
              <a:t>find more time</a:t>
            </a:r>
            <a:r>
              <a:rPr lang="en-US" altLang="zh-CN" dirty="0"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rgbClr val="FF0000"/>
                </a:solidFill>
                <a:cs typeface="Times New Roman" panose="02020603050405020304" pitchFamily="18" charset="0"/>
              </a:rPr>
              <a:t>to study</a:t>
            </a:r>
            <a:r>
              <a:rPr lang="en-US" altLang="zh-CN" dirty="0">
                <a:cs typeface="Times New Roman" panose="02020603050405020304" pitchFamily="18" charset="0"/>
              </a:rPr>
              <a:t>.  </a:t>
            </a:r>
            <a:endParaRPr lang="en-US" altLang="zh-CN" dirty="0">
              <a:cs typeface="Times New Roman" panose="02020603050405020304" pitchFamily="18" charset="0"/>
            </a:endParaRPr>
          </a:p>
          <a:p>
            <a:pPr eaLnBrk="1" hangingPunct="1">
              <a:lnSpc>
                <a:spcPct val="130000"/>
              </a:lnSpc>
            </a:pPr>
            <a:r>
              <a:rPr lang="en-US" altLang="zh-CN" dirty="0">
                <a:cs typeface="Times New Roman" panose="02020603050405020304" pitchFamily="18" charset="0"/>
              </a:rPr>
              <a:t>C. </a:t>
            </a:r>
            <a:r>
              <a:rPr lang="en-US" altLang="zh-CN" dirty="0"/>
              <a:t>There are </a:t>
            </a:r>
            <a:r>
              <a:rPr lang="en-US" altLang="zh-CN" dirty="0">
                <a:solidFill>
                  <a:schemeClr val="tx1"/>
                </a:solidFill>
              </a:rPr>
              <a:t>good</a:t>
            </a:r>
            <a:r>
              <a:rPr lang="en-US" altLang="zh-CN" dirty="0">
                <a:solidFill>
                  <a:srgbClr val="FF0000"/>
                </a:solidFill>
              </a:rPr>
              <a:t> reasons</a:t>
            </a:r>
            <a:r>
              <a:rPr lang="en-US" altLang="zh-CN" dirty="0"/>
              <a:t> for this.</a:t>
            </a:r>
            <a:endParaRPr lang="en-US" altLang="zh-CN" dirty="0"/>
          </a:p>
          <a:p>
            <a:pPr eaLnBrk="1" hangingPunct="1">
              <a:lnSpc>
                <a:spcPct val="130000"/>
              </a:lnSpc>
            </a:pPr>
            <a:r>
              <a:rPr lang="en-US" altLang="zh-CN" dirty="0"/>
              <a:t>D. </a:t>
            </a:r>
            <a:r>
              <a:rPr lang="en-US" altLang="zh-CN" dirty="0">
                <a:solidFill>
                  <a:srgbClr val="FF0000"/>
                </a:solidFill>
              </a:rPr>
              <a:t>The start of the year</a:t>
            </a:r>
            <a:r>
              <a:rPr lang="en-US" altLang="zh-CN" dirty="0"/>
              <a:t> is often a time for making resolutions. </a:t>
            </a:r>
            <a:r>
              <a:rPr lang="en-US" altLang="zh-CN" dirty="0">
                <a:cs typeface="Times New Roman" panose="02020603050405020304" pitchFamily="18" charset="0"/>
              </a:rPr>
              <a:t> </a:t>
            </a:r>
            <a:endParaRPr lang="en-US" altLang="zh-CN" dirty="0"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微信图片_2023111300591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82550" y="764540"/>
            <a:ext cx="11950065" cy="380809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783840" y="44450"/>
            <a:ext cx="6200775" cy="60769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eaLnBrk="1" hangingPunct="1">
              <a:lnSpc>
                <a:spcPct val="120000"/>
              </a:lnSpc>
            </a:pPr>
            <a:r>
              <a:rPr lang="en-US" altLang="zh-CN" sz="2800" dirty="0">
                <a:solidFill>
                  <a:srgbClr val="FF0000"/>
                </a:solidFill>
                <a:sym typeface="+mn-ea"/>
              </a:rPr>
              <a:t>Para1 To give the meaning of resolution</a:t>
            </a:r>
            <a:endParaRPr lang="en-US" altLang="zh-CN" sz="2800" dirty="0">
              <a:solidFill>
                <a:srgbClr val="FF0000"/>
              </a:solidFill>
              <a:sym typeface="+mn-ea"/>
            </a:endParaRPr>
          </a:p>
        </p:txBody>
      </p:sp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2066290" y="4653280"/>
            <a:ext cx="8089265" cy="1850390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</a:ln>
        </p:spPr>
        <p:txBody>
          <a:bodyPr wrap="square">
            <a:spAutoFit/>
          </a:bodyPr>
          <a:lstStyle>
            <a:lvl1pPr marL="536575" indent="-536575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1190625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59893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20066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414905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872105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329305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786505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243705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indent="0" eaLnBrk="1" hangingPunct="1">
              <a:lnSpc>
                <a:spcPct val="130000"/>
              </a:lnSpc>
              <a:buFontTx/>
              <a:buNone/>
            </a:pPr>
            <a:r>
              <a:rPr lang="en-US" altLang="zh-CN" sz="2200" dirty="0">
                <a:solidFill>
                  <a:schemeClr val="tx1"/>
                </a:solidFill>
                <a:cs typeface="Times New Roman" panose="02020603050405020304" pitchFamily="18" charset="0"/>
              </a:rPr>
              <a:t>A.   These are about </a:t>
            </a:r>
            <a:r>
              <a:rPr lang="en-US" altLang="zh-CN" sz="2200" dirty="0">
                <a:solidFill>
                  <a:srgbClr val="FF0000"/>
                </a:solidFill>
                <a:cs typeface="Times New Roman" panose="02020603050405020304" pitchFamily="18" charset="0"/>
              </a:rPr>
              <a:t>making yourself a better person</a:t>
            </a:r>
            <a:r>
              <a:rPr lang="en-US" altLang="zh-CN" sz="2200" dirty="0">
                <a:solidFill>
                  <a:schemeClr val="tx1"/>
                </a:solidFill>
                <a:cs typeface="Times New Roman" panose="02020603050405020304" pitchFamily="18" charset="0"/>
              </a:rPr>
              <a:t>.</a:t>
            </a:r>
            <a:endParaRPr lang="en-US" altLang="zh-CN" sz="2200" dirty="0">
              <a:solidFill>
                <a:schemeClr val="tx1"/>
              </a:solidFill>
              <a:cs typeface="Times New Roman" panose="02020603050405020304" pitchFamily="18" charset="0"/>
            </a:endParaRPr>
          </a:p>
          <a:p>
            <a:pPr marL="0" indent="0" eaLnBrk="1" hangingPunct="1">
              <a:lnSpc>
                <a:spcPct val="130000"/>
              </a:lnSpc>
              <a:buFontTx/>
              <a:buNone/>
            </a:pPr>
            <a:r>
              <a:rPr lang="en-US" altLang="zh-CN" sz="2200" dirty="0">
                <a:solidFill>
                  <a:schemeClr val="tx1"/>
                </a:solidFill>
                <a:cs typeface="Times New Roman" panose="02020603050405020304" pitchFamily="18" charset="0"/>
              </a:rPr>
              <a:t>B.   For example, a student may have to </a:t>
            </a:r>
            <a:r>
              <a:rPr lang="en-US" altLang="zh-CN" sz="2200" dirty="0">
                <a:solidFill>
                  <a:srgbClr val="FF0000"/>
                </a:solidFill>
                <a:cs typeface="Times New Roman" panose="02020603050405020304" pitchFamily="18" charset="0"/>
              </a:rPr>
              <a:t>find more time to study</a:t>
            </a:r>
            <a:r>
              <a:rPr lang="en-US" altLang="zh-CN" sz="2200" dirty="0">
                <a:solidFill>
                  <a:schemeClr val="tx1"/>
                </a:solidFill>
                <a:cs typeface="Times New Roman" panose="02020603050405020304" pitchFamily="18" charset="0"/>
              </a:rPr>
              <a:t>.  </a:t>
            </a:r>
            <a:endParaRPr lang="en-US" altLang="zh-CN" sz="2200" dirty="0">
              <a:solidFill>
                <a:schemeClr val="tx1"/>
              </a:solidFill>
              <a:cs typeface="Times New Roman" panose="02020603050405020304" pitchFamily="18" charset="0"/>
            </a:endParaRPr>
          </a:p>
          <a:p>
            <a:pPr eaLnBrk="1" hangingPunct="1">
              <a:lnSpc>
                <a:spcPct val="130000"/>
              </a:lnSpc>
            </a:pPr>
            <a:r>
              <a:rPr lang="en-US" altLang="zh-CN" sz="2200" dirty="0">
                <a:solidFill>
                  <a:schemeClr val="tx1"/>
                </a:solidFill>
                <a:cs typeface="Times New Roman" panose="02020603050405020304" pitchFamily="18" charset="0"/>
              </a:rPr>
              <a:t>C.   </a:t>
            </a:r>
            <a:r>
              <a:rPr lang="en-US" altLang="zh-CN" sz="2200" dirty="0">
                <a:solidFill>
                  <a:schemeClr val="tx1"/>
                </a:solidFill>
              </a:rPr>
              <a:t>There are good </a:t>
            </a:r>
            <a:r>
              <a:rPr lang="en-US" altLang="zh-CN" sz="2200" dirty="0">
                <a:solidFill>
                  <a:srgbClr val="FF0000"/>
                </a:solidFill>
              </a:rPr>
              <a:t>reasons</a:t>
            </a:r>
            <a:r>
              <a:rPr lang="en-US" altLang="zh-CN" sz="2200" dirty="0">
                <a:solidFill>
                  <a:schemeClr val="tx1"/>
                </a:solidFill>
              </a:rPr>
              <a:t> for this.</a:t>
            </a:r>
            <a:endParaRPr lang="en-US" altLang="zh-CN" sz="2200" dirty="0">
              <a:solidFill>
                <a:schemeClr val="tx1"/>
              </a:solidFill>
            </a:endParaRPr>
          </a:p>
          <a:p>
            <a:pPr eaLnBrk="1" hangingPunct="1">
              <a:lnSpc>
                <a:spcPct val="130000"/>
              </a:lnSpc>
            </a:pPr>
            <a:r>
              <a:rPr lang="en-US" altLang="zh-CN" sz="2200" dirty="0">
                <a:solidFill>
                  <a:schemeClr val="tx1"/>
                </a:solidFill>
              </a:rPr>
              <a:t>D.   </a:t>
            </a:r>
            <a:r>
              <a:rPr lang="en-US" altLang="zh-CN" sz="2200" dirty="0">
                <a:solidFill>
                  <a:srgbClr val="FF0000"/>
                </a:solidFill>
              </a:rPr>
              <a:t>The start of the year</a:t>
            </a:r>
            <a:r>
              <a:rPr lang="en-US" altLang="zh-CN" sz="2200" dirty="0">
                <a:solidFill>
                  <a:schemeClr val="tx1"/>
                </a:solidFill>
              </a:rPr>
              <a:t> is often a time for making resolutions. </a:t>
            </a:r>
            <a:r>
              <a:rPr lang="en-US" altLang="zh-CN" sz="2200" dirty="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endParaRPr lang="en-US" altLang="zh-CN" sz="2200" dirty="0"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016018" y="2780690"/>
            <a:ext cx="6650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dirty="0" smtClean="0">
                <a:solidFill>
                  <a:srgbClr val="FF0000"/>
                </a:solidFill>
              </a:rPr>
              <a:t>D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7967980" y="2924810"/>
            <a:ext cx="3312160" cy="0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695325" y="3213100"/>
            <a:ext cx="3528060" cy="0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10488295" y="3284855"/>
            <a:ext cx="791845" cy="0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>
            <a:off x="695325" y="3573145"/>
            <a:ext cx="2952115" cy="0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ext Box 5"/>
          <p:cNvSpPr txBox="1">
            <a:spLocks noChangeArrowheads="1"/>
          </p:cNvSpPr>
          <p:nvPr/>
        </p:nvSpPr>
        <p:spPr bwMode="auto">
          <a:xfrm>
            <a:off x="1396682" y="712492"/>
            <a:ext cx="9577063" cy="632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lang="en-US" altLang="zh-CN" dirty="0">
                <a:solidFill>
                  <a:srgbClr val="0000FF"/>
                </a:solidFill>
                <a:latin typeface="Arial" panose="020B0604020202020204" pitchFamily="34" charset="0"/>
              </a:rPr>
              <a:t>Read paragraph 1 and answer the questions.</a:t>
            </a:r>
            <a:endParaRPr lang="en-US" altLang="zh-CN" dirty="0">
              <a:solidFill>
                <a:srgbClr val="0000FF"/>
              </a:solidFill>
              <a:latin typeface="Arial" panose="020B0604020202020204" pitchFamily="34" charset="0"/>
            </a:endParaRPr>
          </a:p>
        </p:txBody>
      </p:sp>
      <p:sp>
        <p:nvSpPr>
          <p:cNvPr id="5" name="Text Box 6"/>
          <p:cNvSpPr txBox="1">
            <a:spLocks noChangeArrowheads="1"/>
          </p:cNvSpPr>
          <p:nvPr/>
        </p:nvSpPr>
        <p:spPr bwMode="auto">
          <a:xfrm>
            <a:off x="770890" y="1157605"/>
            <a:ext cx="11125200" cy="20110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41325" indent="-441325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1190625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59893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20066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414905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872105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329305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786505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243705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  <a:buFontTx/>
              <a:buAutoNum type="arabicPeriod"/>
            </a:pPr>
            <a:r>
              <a:rPr lang="en-US" altLang="zh-CN" dirty="0">
                <a:solidFill>
                  <a:srgbClr val="0000FF"/>
                </a:solidFill>
                <a:cs typeface="Times New Roman" panose="02020603050405020304" pitchFamily="18" charset="0"/>
              </a:rPr>
              <a:t>What</a:t>
            </a:r>
            <a:r>
              <a:rPr lang="en-US" altLang="zh-CN" dirty="0">
                <a:cs typeface="Times New Roman" panose="02020603050405020304" pitchFamily="18" charset="0"/>
              </a:rPr>
              <a:t> is a resolution?</a:t>
            </a:r>
            <a:endParaRPr lang="en-US" altLang="zh-CN" dirty="0">
              <a:cs typeface="Times New Roman" panose="02020603050405020304" pitchFamily="18" charset="0"/>
            </a:endParaRPr>
          </a:p>
          <a:p>
            <a:pPr eaLnBrk="1" hangingPunct="1">
              <a:lnSpc>
                <a:spcPct val="130000"/>
              </a:lnSpc>
            </a:pPr>
            <a:endParaRPr lang="en-US" altLang="zh-CN" dirty="0">
              <a:cs typeface="Times New Roman" panose="02020603050405020304" pitchFamily="18" charset="0"/>
            </a:endParaRPr>
          </a:p>
          <a:p>
            <a:pPr eaLnBrk="1" hangingPunct="1">
              <a:lnSpc>
                <a:spcPct val="130000"/>
              </a:lnSpc>
            </a:pPr>
            <a:r>
              <a:rPr lang="en-US" altLang="zh-CN" dirty="0" smtClean="0">
                <a:cs typeface="Times New Roman" panose="02020603050405020304" pitchFamily="18" charset="0"/>
              </a:rPr>
              <a:t>2</a:t>
            </a:r>
            <a:r>
              <a:rPr lang="en-US" altLang="zh-CN" dirty="0">
                <a:cs typeface="Times New Roman" panose="02020603050405020304" pitchFamily="18" charset="0"/>
              </a:rPr>
              <a:t>. </a:t>
            </a:r>
            <a:r>
              <a:rPr lang="en-US" altLang="zh-CN" dirty="0">
                <a:solidFill>
                  <a:srgbClr val="0000FF"/>
                </a:solidFill>
                <a:cs typeface="Times New Roman" panose="02020603050405020304" pitchFamily="18" charset="0"/>
              </a:rPr>
              <a:t>When</a:t>
            </a:r>
            <a:r>
              <a:rPr lang="en-US" altLang="zh-CN" dirty="0">
                <a:cs typeface="Times New Roman" panose="02020603050405020304" pitchFamily="18" charset="0"/>
              </a:rPr>
              <a:t> do people </a:t>
            </a:r>
            <a:r>
              <a:rPr lang="en-US" altLang="zh-CN" dirty="0" smtClean="0">
                <a:cs typeface="Times New Roman" panose="02020603050405020304" pitchFamily="18" charset="0"/>
              </a:rPr>
              <a:t>usually make </a:t>
            </a:r>
            <a:r>
              <a:rPr lang="en-US" altLang="zh-CN" dirty="0">
                <a:cs typeface="Times New Roman" panose="02020603050405020304" pitchFamily="18" charset="0"/>
              </a:rPr>
              <a:t>resolutions?</a:t>
            </a:r>
            <a:endParaRPr lang="en-US" altLang="zh-CN" dirty="0">
              <a:cs typeface="Times New Roman" panose="02020603050405020304" pitchFamily="18" charset="0"/>
            </a:endParaRPr>
          </a:p>
        </p:txBody>
      </p:sp>
      <p:sp>
        <p:nvSpPr>
          <p:cNvPr id="4" name="Text Box 5"/>
          <p:cNvSpPr txBox="1">
            <a:spLocks noChangeArrowheads="1"/>
          </p:cNvSpPr>
          <p:nvPr/>
        </p:nvSpPr>
        <p:spPr bwMode="auto">
          <a:xfrm>
            <a:off x="1276350" y="1558290"/>
            <a:ext cx="10169525" cy="730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en-US" altLang="zh-CN" dirty="0">
                <a:solidFill>
                  <a:srgbClr val="FF0000"/>
                </a:solidFill>
              </a:rPr>
              <a:t>It’s a kind of promise you make to yourself. </a:t>
            </a:r>
            <a:endParaRPr lang="en-US" altLang="zh-CN" dirty="0">
              <a:solidFill>
                <a:srgbClr val="FF0000"/>
              </a:solidFill>
            </a:endParaRPr>
          </a:p>
        </p:txBody>
      </p:sp>
      <p:sp>
        <p:nvSpPr>
          <p:cNvPr id="8" name="Text Box 39"/>
          <p:cNvSpPr txBox="1">
            <a:spLocks noChangeArrowheads="1"/>
          </p:cNvSpPr>
          <p:nvPr/>
        </p:nvSpPr>
        <p:spPr bwMode="auto">
          <a:xfrm>
            <a:off x="247650" y="2984500"/>
            <a:ext cx="11769725" cy="730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en-US" altLang="zh-CN" dirty="0">
                <a:solidFill>
                  <a:srgbClr val="FF0000"/>
                </a:solidFill>
              </a:rPr>
              <a:t>People usually make resolutions </a:t>
            </a:r>
            <a:r>
              <a:rPr lang="en-US" altLang="zh-CN" u="sng" dirty="0">
                <a:solidFill>
                  <a:srgbClr val="FF0000"/>
                </a:solidFill>
              </a:rPr>
              <a:t>at the beginning/start of the year</a:t>
            </a:r>
            <a:r>
              <a:rPr lang="en-US" altLang="zh-CN" dirty="0">
                <a:solidFill>
                  <a:srgbClr val="FF0000"/>
                </a:solidFill>
              </a:rPr>
              <a:t>.</a:t>
            </a:r>
            <a:endParaRPr lang="en-US" altLang="zh-CN" dirty="0">
              <a:solidFill>
                <a:srgbClr val="FF0000"/>
              </a:solidFill>
            </a:endParaRPr>
          </a:p>
        </p:txBody>
      </p:sp>
      <p:sp>
        <p:nvSpPr>
          <p:cNvPr id="2" name="Text Box 6"/>
          <p:cNvSpPr txBox="1">
            <a:spLocks noChangeArrowheads="1"/>
          </p:cNvSpPr>
          <p:nvPr/>
        </p:nvSpPr>
        <p:spPr bwMode="auto">
          <a:xfrm>
            <a:off x="734695" y="3601085"/>
            <a:ext cx="8343900" cy="730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41325" indent="-441325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1190625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59893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20066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414905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872105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329305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786505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243705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en-US" altLang="zh-CN" dirty="0">
                <a:cs typeface="Times New Roman" panose="02020603050405020304" pitchFamily="18" charset="0"/>
              </a:rPr>
              <a:t>3. </a:t>
            </a:r>
            <a:r>
              <a:rPr lang="en-US" altLang="zh-CN" dirty="0">
                <a:solidFill>
                  <a:srgbClr val="0000FF"/>
                </a:solidFill>
                <a:cs typeface="Times New Roman" panose="02020603050405020304" pitchFamily="18" charset="0"/>
              </a:rPr>
              <a:t>Why</a:t>
            </a:r>
            <a:r>
              <a:rPr lang="en-US" altLang="zh-CN" dirty="0">
                <a:cs typeface="Times New Roman" panose="02020603050405020304" pitchFamily="18" charset="0"/>
              </a:rPr>
              <a:t> do people usually make resolutions?</a:t>
            </a:r>
            <a:endParaRPr lang="en-US" altLang="zh-CN" dirty="0">
              <a:cs typeface="Times New Roman" panose="02020603050405020304" pitchFamily="18" charset="0"/>
            </a:endParaRPr>
          </a:p>
        </p:txBody>
      </p:sp>
      <p:sp>
        <p:nvSpPr>
          <p:cNvPr id="6" name="Text Box 8"/>
          <p:cNvSpPr txBox="1">
            <a:spLocks noChangeArrowheads="1"/>
          </p:cNvSpPr>
          <p:nvPr/>
        </p:nvSpPr>
        <p:spPr bwMode="auto">
          <a:xfrm>
            <a:off x="1276350" y="4211320"/>
            <a:ext cx="10664825" cy="730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en-US" altLang="zh-CN" dirty="0">
                <a:solidFill>
                  <a:srgbClr val="FF0000"/>
                </a:solidFill>
              </a:rPr>
              <a:t>Because they </a:t>
            </a:r>
            <a:r>
              <a:rPr lang="en-US" altLang="zh-CN" dirty="0">
                <a:solidFill>
                  <a:srgbClr val="FF0000"/>
                </a:solidFill>
              </a:rPr>
              <a:t>hope that they are going to </a:t>
            </a:r>
            <a:r>
              <a:rPr lang="en-US" altLang="zh-CN" u="sng" dirty="0">
                <a:solidFill>
                  <a:srgbClr val="FF0000"/>
                </a:solidFill>
              </a:rPr>
              <a:t>improve their lives</a:t>
            </a:r>
            <a:r>
              <a:rPr lang="en-US" altLang="zh-CN" dirty="0">
                <a:solidFill>
                  <a:srgbClr val="FF0000"/>
                </a:solidFill>
              </a:rPr>
              <a:t>. </a:t>
            </a:r>
            <a:endParaRPr lang="en-US" altLang="zh-CN" dirty="0">
              <a:solidFill>
                <a:srgbClr val="FF0000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450" y="645795"/>
            <a:ext cx="785495" cy="785495"/>
          </a:xfrm>
          <a:prstGeom prst="rect">
            <a:avLst/>
          </a:prstGeom>
        </p:spPr>
      </p:pic>
      <p:sp>
        <p:nvSpPr>
          <p:cNvPr id="7" name="Text Box 6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707390" y="4845050"/>
            <a:ext cx="10114915" cy="681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41325" indent="-441325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1190625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59893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20066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414905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872105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329305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786505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243705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dirty="0">
                <a:cs typeface="Times New Roman" panose="02020603050405020304" pitchFamily="18" charset="0"/>
              </a:rPr>
              <a:t>4. </a:t>
            </a:r>
            <a:r>
              <a:rPr lang="en-US" altLang="zh-CN" dirty="0">
                <a:solidFill>
                  <a:srgbClr val="0000FF"/>
                </a:solidFill>
                <a:cs typeface="Times New Roman" panose="02020603050405020304" pitchFamily="18" charset="0"/>
              </a:rPr>
              <a:t>How</a:t>
            </a:r>
            <a:r>
              <a:rPr lang="en-US" altLang="zh-CN" dirty="0">
                <a:cs typeface="Times New Roman" panose="02020603050405020304" pitchFamily="18" charset="0"/>
              </a:rPr>
              <a:t> can people remember their resolutions?</a:t>
            </a:r>
            <a:endParaRPr lang="en-US" altLang="zh-CN" dirty="0">
              <a:cs typeface="Times New Roman" panose="02020603050405020304" pitchFamily="18" charset="0"/>
            </a:endParaRPr>
          </a:p>
        </p:txBody>
      </p:sp>
      <p:sp>
        <p:nvSpPr>
          <p:cNvPr id="9" name="Text Box 39"/>
          <p:cNvSpPr txBox="1">
            <a:spLocks noChangeArrowheads="1"/>
          </p:cNvSpPr>
          <p:nvPr/>
        </p:nvSpPr>
        <p:spPr bwMode="auto">
          <a:xfrm>
            <a:off x="770890" y="5448300"/>
            <a:ext cx="11380470" cy="12725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dirty="0">
                <a:solidFill>
                  <a:srgbClr val="FF0000"/>
                </a:solidFill>
              </a:rPr>
              <a:t>Some people </a:t>
            </a:r>
            <a:r>
              <a:rPr lang="en-US" altLang="zh-CN" u="sng" dirty="0">
                <a:solidFill>
                  <a:srgbClr val="FF0000"/>
                </a:solidFill>
              </a:rPr>
              <a:t>write down</a:t>
            </a:r>
            <a:r>
              <a:rPr lang="en-US" altLang="zh-CN" dirty="0">
                <a:solidFill>
                  <a:srgbClr val="FF0000"/>
                </a:solidFill>
              </a:rPr>
              <a:t> their resolutions and plans. </a:t>
            </a:r>
            <a:endParaRPr lang="en-US" altLang="zh-CN" dirty="0">
              <a:solidFill>
                <a:srgbClr val="FF0000"/>
              </a:solidFill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dirty="0">
                <a:solidFill>
                  <a:srgbClr val="FF0000"/>
                </a:solidFill>
              </a:rPr>
              <a:t>Others </a:t>
            </a:r>
            <a:r>
              <a:rPr lang="en-US" altLang="zh-CN" u="sng" dirty="0">
                <a:solidFill>
                  <a:srgbClr val="FF0000"/>
                </a:solidFill>
              </a:rPr>
              <a:t>tell</a:t>
            </a:r>
            <a:r>
              <a:rPr lang="en-US" altLang="zh-CN" dirty="0">
                <a:solidFill>
                  <a:srgbClr val="FF0000"/>
                </a:solidFill>
              </a:rPr>
              <a:t> their family and friends about their wishes and plans.</a:t>
            </a:r>
            <a:endParaRPr lang="en-US" altLang="zh-CN" dirty="0">
              <a:solidFill>
                <a:srgbClr val="FF0000"/>
              </a:solidFill>
            </a:endParaRPr>
          </a:p>
        </p:txBody>
      </p:sp>
      <p:sp>
        <p:nvSpPr>
          <p:cNvPr id="10" name="文本框 9"/>
          <p:cNvSpPr txBox="1"/>
          <p:nvPr>
            <p:custDataLst>
              <p:tags r:id="rId4"/>
            </p:custDataLst>
          </p:nvPr>
        </p:nvSpPr>
        <p:spPr>
          <a:xfrm>
            <a:off x="2783840" y="44450"/>
            <a:ext cx="6200775" cy="607695"/>
          </a:xfrm>
          <a:prstGeom prst="rect">
            <a:avLst/>
          </a:prstGeom>
          <a:solidFill>
            <a:schemeClr val="tx2"/>
          </a:solidFill>
        </p:spPr>
        <p:txBody>
          <a:bodyPr wrap="none" rtlCol="0" anchor="t">
            <a:spAutoFit/>
          </a:bodyPr>
          <a:p>
            <a:pPr eaLnBrk="1" hangingPunct="1">
              <a:lnSpc>
                <a:spcPct val="120000"/>
              </a:lnSpc>
            </a:pPr>
            <a:r>
              <a:rPr lang="en-US" altLang="zh-CN" sz="2800" dirty="0">
                <a:solidFill>
                  <a:srgbClr val="FFFF00"/>
                </a:solidFill>
                <a:sym typeface="+mn-ea"/>
              </a:rPr>
              <a:t>Para1 To give the meaning of resolution</a:t>
            </a:r>
            <a:endParaRPr lang="en-US" altLang="zh-CN" sz="2800" dirty="0">
              <a:solidFill>
                <a:srgbClr val="FFFF00"/>
              </a:solidFill>
              <a:sym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337945" y="2132330"/>
            <a:ext cx="927036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400" dirty="0">
                <a:solidFill>
                  <a:schemeClr val="tx1"/>
                </a:solidFill>
                <a:sym typeface="+mn-ea"/>
              </a:rPr>
              <a:t>(It’s a kind of promise. Promises </a:t>
            </a:r>
            <a:r>
              <a:rPr lang="en-US" altLang="zh-CN" sz="2400" dirty="0">
                <a:solidFill>
                  <a:schemeClr val="tx1"/>
                </a:solidFill>
                <a:sym typeface="+mn-ea"/>
              </a:rPr>
              <a:t>you make to yourself are resolutions.)</a:t>
            </a:r>
            <a:endParaRPr lang="en-US" altLang="zh-CN" sz="2400" dirty="0">
              <a:solidFill>
                <a:schemeClr val="tx1"/>
              </a:solidFill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 autoUpdateAnimBg="0"/>
      <p:bldP spid="6" grpId="0"/>
      <p:bldP spid="1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微信图片_2023111300591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19380" y="764540"/>
            <a:ext cx="11950065" cy="51181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296410" y="5517515"/>
            <a:ext cx="5455920" cy="11372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dirty="0">
                <a:solidFill>
                  <a:srgbClr val="0000FF"/>
                </a:solidFill>
                <a:sym typeface="+mn-ea"/>
              </a:rPr>
              <a:t>The start of the year is often </a:t>
            </a:r>
            <a:endParaRPr lang="en-US" altLang="zh-CN" sz="3200" dirty="0">
              <a:solidFill>
                <a:srgbClr val="0000FF"/>
              </a:solidFill>
              <a:sym typeface="+mn-ea"/>
            </a:endParaRPr>
          </a:p>
          <a:p>
            <a:r>
              <a:rPr lang="en-US" altLang="zh-CN" sz="3200" dirty="0">
                <a:solidFill>
                  <a:srgbClr val="0000FF"/>
                </a:solidFill>
                <a:sym typeface="+mn-ea"/>
              </a:rPr>
              <a:t>a time for making resolutions.</a:t>
            </a:r>
            <a:r>
              <a:rPr lang="en-US" altLang="zh-CN" sz="3600" dirty="0">
                <a:sym typeface="+mn-ea"/>
              </a:rPr>
              <a:t> </a:t>
            </a:r>
            <a:endParaRPr lang="zh-CN" altLang="en-US" sz="3600" dirty="0">
              <a:solidFill>
                <a:srgbClr val="FF0000"/>
              </a:solidFill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5448300" y="4004945"/>
            <a:ext cx="720090" cy="180086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767715" y="1412875"/>
            <a:ext cx="1871980" cy="0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2063750" y="3644900"/>
            <a:ext cx="3096260" cy="0"/>
          </a:xfrm>
          <a:prstGeom prst="line">
            <a:avLst/>
          </a:prstGeom>
          <a:ln w="22225">
            <a:solidFill>
              <a:srgbClr val="00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>
            <a:off x="767715" y="1844675"/>
            <a:ext cx="2520315" cy="0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3447415" y="651510"/>
            <a:ext cx="8697595" cy="157607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noAutofit/>
          </a:bodyPr>
          <a:p>
            <a:endParaRPr lang="zh-CN" altLang="en-US"/>
          </a:p>
        </p:txBody>
      </p:sp>
      <p:cxnSp>
        <p:nvCxnSpPr>
          <p:cNvPr id="10" name="直接连接符 9"/>
          <p:cNvCxnSpPr/>
          <p:nvPr>
            <p:custDataLst>
              <p:tags r:id="rId3"/>
            </p:custDataLst>
          </p:nvPr>
        </p:nvCxnSpPr>
        <p:spPr>
          <a:xfrm>
            <a:off x="695960" y="2348865"/>
            <a:ext cx="360045" cy="0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>
            <p:custDataLst>
              <p:tags r:id="rId4"/>
            </p:custDataLst>
          </p:nvPr>
        </p:nvCxnSpPr>
        <p:spPr>
          <a:xfrm>
            <a:off x="5088255" y="2780665"/>
            <a:ext cx="4464685" cy="0"/>
          </a:xfrm>
          <a:prstGeom prst="line">
            <a:avLst/>
          </a:prstGeom>
          <a:ln w="22225">
            <a:solidFill>
              <a:srgbClr val="00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>
            <p:custDataLst>
              <p:tags r:id="rId5"/>
            </p:custDataLst>
          </p:nvPr>
        </p:nvCxnSpPr>
        <p:spPr>
          <a:xfrm flipV="1">
            <a:off x="695960" y="3213100"/>
            <a:ext cx="9288780" cy="71755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>
            <p:custDataLst>
              <p:tags r:id="rId6"/>
            </p:custDataLst>
          </p:nvPr>
        </p:nvCxnSpPr>
        <p:spPr>
          <a:xfrm>
            <a:off x="10848975" y="2756535"/>
            <a:ext cx="360045" cy="0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>
            <p:custDataLst>
              <p:tags r:id="rId7"/>
            </p:custDataLst>
          </p:nvPr>
        </p:nvCxnSpPr>
        <p:spPr>
          <a:xfrm>
            <a:off x="7968615" y="3644900"/>
            <a:ext cx="3384550" cy="0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153353" y="-26670"/>
            <a:ext cx="4725035" cy="70675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en-US" altLang="zh-CN" sz="400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6600"/>
                </a:solidFill>
                <a:effectLst/>
              </a:rPr>
              <a:t>Let’s listen and read.</a:t>
            </a:r>
            <a:endParaRPr lang="en-US" altLang="zh-CN" sz="4000">
              <a:ln w="22225">
                <a:solidFill>
                  <a:schemeClr val="accent2"/>
                </a:solidFill>
                <a:prstDash val="solid"/>
              </a:ln>
              <a:solidFill>
                <a:srgbClr val="FF6600"/>
              </a:solidFill>
              <a:effectLst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3792220" y="4509135"/>
            <a:ext cx="1943735" cy="0"/>
          </a:xfrm>
          <a:prstGeom prst="line">
            <a:avLst/>
          </a:prstGeom>
          <a:ln w="22225">
            <a:solidFill>
              <a:srgbClr val="00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3216275" y="732790"/>
            <a:ext cx="6200775" cy="60769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eaLnBrk="1" hangingPunct="1">
              <a:lnSpc>
                <a:spcPct val="120000"/>
              </a:lnSpc>
            </a:pPr>
            <a:r>
              <a:rPr lang="en-US" altLang="zh-CN" sz="2800" dirty="0">
                <a:solidFill>
                  <a:srgbClr val="FF0000"/>
                </a:solidFill>
                <a:sym typeface="+mn-ea"/>
              </a:rPr>
              <a:t>Para1 To give the meaning of resolution</a:t>
            </a:r>
            <a:endParaRPr lang="en-US" altLang="zh-CN" sz="2800" dirty="0">
              <a:solidFill>
                <a:srgbClr val="FF0000"/>
              </a:solidFill>
              <a:sym typeface="+mn-ea"/>
            </a:endParaRPr>
          </a:p>
        </p:txBody>
      </p:sp>
      <p:pic>
        <p:nvPicPr>
          <p:cNvPr id="18" name="Section B 2b">
            <a:hlinkClick r:id="" action="ppaction://media"/>
          </p:cNvPr>
          <p:cNvPicPr/>
          <p:nvPr>
            <a:audioFile r:link="rId8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064875" y="332740"/>
            <a:ext cx="619125" cy="619125"/>
          </a:xfrm>
          <a:prstGeom prst="rect">
            <a:avLst/>
          </a:prstGeom>
        </p:spPr>
      </p:pic>
      <p:cxnSp>
        <p:nvCxnSpPr>
          <p:cNvPr id="19" name="直接连接符 18"/>
          <p:cNvCxnSpPr/>
          <p:nvPr>
            <p:custDataLst>
              <p:tags r:id="rId11"/>
            </p:custDataLst>
          </p:nvPr>
        </p:nvCxnSpPr>
        <p:spPr>
          <a:xfrm>
            <a:off x="7665085" y="4991735"/>
            <a:ext cx="2463800" cy="21590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128842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1">
                  <p:stCondLst>
                    <p:cond delay="indefinite"/>
                  </p:stCondLst>
                  <p:endCondLst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微信图片_2023111300593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580" y="724535"/>
            <a:ext cx="12054840" cy="313563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27350" y="116840"/>
            <a:ext cx="7813675" cy="60769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eaLnBrk="1" hangingPunct="1">
              <a:lnSpc>
                <a:spcPct val="120000"/>
              </a:lnSpc>
            </a:pPr>
            <a:r>
              <a:rPr lang="en-US" altLang="zh-CN" sz="2800" dirty="0">
                <a:solidFill>
                  <a:srgbClr val="FF0000"/>
                </a:solidFill>
                <a:cs typeface="Times New Roman" panose="02020603050405020304" pitchFamily="18" charset="0"/>
                <a:sym typeface="+mn-ea"/>
              </a:rPr>
              <a:t>Para 2 To discuss the different kinds </a:t>
            </a:r>
            <a:r>
              <a:rPr lang="en-US" altLang="zh-CN" sz="2800" dirty="0" smtClean="0">
                <a:solidFill>
                  <a:srgbClr val="FF0000"/>
                </a:solidFill>
                <a:cs typeface="Times New Roman" panose="02020603050405020304" pitchFamily="18" charset="0"/>
                <a:sym typeface="+mn-ea"/>
              </a:rPr>
              <a:t>of </a:t>
            </a:r>
            <a:r>
              <a:rPr lang="en-US" altLang="zh-CN" sz="2800" dirty="0">
                <a:solidFill>
                  <a:srgbClr val="FF0000"/>
                </a:solidFill>
                <a:cs typeface="Times New Roman" panose="02020603050405020304" pitchFamily="18" charset="0"/>
                <a:sym typeface="+mn-ea"/>
              </a:rPr>
              <a:t>resolutions</a:t>
            </a:r>
            <a:endParaRPr lang="en-US" altLang="zh-CN" sz="2800" dirty="0">
              <a:solidFill>
                <a:srgbClr val="FF0000"/>
              </a:solidFill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2066290" y="4222750"/>
            <a:ext cx="8089265" cy="1850390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</a:ln>
        </p:spPr>
        <p:txBody>
          <a:bodyPr wrap="square">
            <a:spAutoFit/>
          </a:bodyPr>
          <a:lstStyle>
            <a:lvl1pPr marL="536575" indent="-536575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1190625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59893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20066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414905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872105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329305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786505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243705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indent="0" eaLnBrk="1" hangingPunct="1">
              <a:lnSpc>
                <a:spcPct val="130000"/>
              </a:lnSpc>
              <a:buFontTx/>
              <a:buNone/>
            </a:pPr>
            <a:r>
              <a:rPr lang="en-US" altLang="zh-CN" sz="2200" dirty="0">
                <a:solidFill>
                  <a:schemeClr val="tx1"/>
                </a:solidFill>
                <a:cs typeface="Times New Roman" panose="02020603050405020304" pitchFamily="18" charset="0"/>
              </a:rPr>
              <a:t>A.   These are about </a:t>
            </a:r>
            <a:r>
              <a:rPr lang="en-US" altLang="zh-CN" sz="2200" dirty="0">
                <a:solidFill>
                  <a:srgbClr val="FF0000"/>
                </a:solidFill>
                <a:cs typeface="Times New Roman" panose="02020603050405020304" pitchFamily="18" charset="0"/>
              </a:rPr>
              <a:t>making yourself a better person</a:t>
            </a:r>
            <a:r>
              <a:rPr lang="en-US" altLang="zh-CN" sz="2200" dirty="0">
                <a:solidFill>
                  <a:schemeClr val="tx1"/>
                </a:solidFill>
                <a:cs typeface="Times New Roman" panose="02020603050405020304" pitchFamily="18" charset="0"/>
              </a:rPr>
              <a:t>.</a:t>
            </a:r>
            <a:endParaRPr lang="en-US" altLang="zh-CN" sz="2200" dirty="0">
              <a:solidFill>
                <a:schemeClr val="tx1"/>
              </a:solidFill>
              <a:cs typeface="Times New Roman" panose="02020603050405020304" pitchFamily="18" charset="0"/>
            </a:endParaRPr>
          </a:p>
          <a:p>
            <a:pPr marL="0" indent="0" eaLnBrk="1" hangingPunct="1">
              <a:lnSpc>
                <a:spcPct val="130000"/>
              </a:lnSpc>
              <a:buFontTx/>
              <a:buNone/>
            </a:pPr>
            <a:r>
              <a:rPr lang="en-US" altLang="zh-CN" sz="2200" dirty="0">
                <a:solidFill>
                  <a:schemeClr val="tx1"/>
                </a:solidFill>
                <a:cs typeface="Times New Roman" panose="02020603050405020304" pitchFamily="18" charset="0"/>
              </a:rPr>
              <a:t>B.   For example, a student may have to </a:t>
            </a:r>
            <a:r>
              <a:rPr lang="en-US" altLang="zh-CN" sz="2200" dirty="0">
                <a:solidFill>
                  <a:srgbClr val="FF0000"/>
                </a:solidFill>
                <a:cs typeface="Times New Roman" panose="02020603050405020304" pitchFamily="18" charset="0"/>
              </a:rPr>
              <a:t>find more</a:t>
            </a:r>
            <a:r>
              <a:rPr lang="en-US" altLang="zh-CN" sz="2200" dirty="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altLang="zh-CN" sz="2200" dirty="0">
                <a:solidFill>
                  <a:srgbClr val="FF0000"/>
                </a:solidFill>
                <a:cs typeface="Times New Roman" panose="02020603050405020304" pitchFamily="18" charset="0"/>
              </a:rPr>
              <a:t>time to study</a:t>
            </a:r>
            <a:r>
              <a:rPr lang="en-US" altLang="zh-CN" sz="2200" dirty="0">
                <a:solidFill>
                  <a:schemeClr val="tx1"/>
                </a:solidFill>
                <a:cs typeface="Times New Roman" panose="02020603050405020304" pitchFamily="18" charset="0"/>
              </a:rPr>
              <a:t>.  </a:t>
            </a:r>
            <a:endParaRPr lang="en-US" altLang="zh-CN" sz="2200" dirty="0">
              <a:solidFill>
                <a:schemeClr val="tx1"/>
              </a:solidFill>
              <a:cs typeface="Times New Roman" panose="02020603050405020304" pitchFamily="18" charset="0"/>
            </a:endParaRPr>
          </a:p>
          <a:p>
            <a:pPr eaLnBrk="1" hangingPunct="1">
              <a:lnSpc>
                <a:spcPct val="130000"/>
              </a:lnSpc>
            </a:pPr>
            <a:r>
              <a:rPr lang="en-US" altLang="zh-CN" sz="2200" dirty="0">
                <a:solidFill>
                  <a:schemeClr val="tx1"/>
                </a:solidFill>
                <a:cs typeface="Times New Roman" panose="02020603050405020304" pitchFamily="18" charset="0"/>
              </a:rPr>
              <a:t>C.   </a:t>
            </a:r>
            <a:r>
              <a:rPr lang="en-US" altLang="zh-CN" sz="2200" dirty="0">
                <a:solidFill>
                  <a:schemeClr val="tx1"/>
                </a:solidFill>
              </a:rPr>
              <a:t>There are good </a:t>
            </a:r>
            <a:r>
              <a:rPr lang="en-US" altLang="zh-CN" sz="2200" dirty="0">
                <a:solidFill>
                  <a:srgbClr val="FF0000"/>
                </a:solidFill>
              </a:rPr>
              <a:t>reasons</a:t>
            </a:r>
            <a:r>
              <a:rPr lang="en-US" altLang="zh-CN" sz="2200" dirty="0">
                <a:solidFill>
                  <a:schemeClr val="tx1"/>
                </a:solidFill>
              </a:rPr>
              <a:t> for this.</a:t>
            </a:r>
            <a:endParaRPr lang="en-US" altLang="zh-CN" sz="2200" dirty="0">
              <a:solidFill>
                <a:schemeClr val="tx1"/>
              </a:solidFill>
            </a:endParaRPr>
          </a:p>
          <a:p>
            <a:pPr eaLnBrk="1" hangingPunct="1">
              <a:lnSpc>
                <a:spcPct val="130000"/>
              </a:lnSpc>
            </a:pPr>
            <a:r>
              <a:rPr lang="en-US" altLang="zh-CN" sz="2200" dirty="0">
                <a:solidFill>
                  <a:schemeClr val="tx1"/>
                </a:solidFill>
              </a:rPr>
              <a:t>D.   </a:t>
            </a:r>
            <a:r>
              <a:rPr lang="en-US" altLang="zh-CN" sz="2200" dirty="0">
                <a:solidFill>
                  <a:srgbClr val="FF0000"/>
                </a:solidFill>
              </a:rPr>
              <a:t>The start of the year</a:t>
            </a:r>
            <a:r>
              <a:rPr lang="en-US" altLang="zh-CN" sz="2200" dirty="0">
                <a:solidFill>
                  <a:schemeClr val="tx1"/>
                </a:solidFill>
              </a:rPr>
              <a:t> is often a time for making resolutions. </a:t>
            </a:r>
            <a:r>
              <a:rPr lang="en-US" altLang="zh-CN" sz="2200" dirty="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endParaRPr lang="en-US" altLang="zh-CN" sz="2200" dirty="0"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007381" y="1989074"/>
            <a:ext cx="6650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dirty="0" smtClean="0">
                <a:solidFill>
                  <a:srgbClr val="FF0000"/>
                </a:solidFill>
              </a:rPr>
              <a:t>A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720061" y="3285098"/>
            <a:ext cx="6650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dirty="0" smtClean="0">
                <a:solidFill>
                  <a:srgbClr val="FF0000"/>
                </a:solidFill>
              </a:rPr>
              <a:t>B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6167755" y="1988820"/>
            <a:ext cx="4896485" cy="0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>
            <a:off x="695325" y="2473325"/>
            <a:ext cx="2664460" cy="19685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695325" y="3356610"/>
            <a:ext cx="7200900" cy="0"/>
          </a:xfrm>
          <a:prstGeom prst="line">
            <a:avLst/>
          </a:prstGeom>
          <a:ln w="2222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6"/>
          <p:cNvSpPr txBox="1">
            <a:spLocks noChangeArrowheads="1"/>
          </p:cNvSpPr>
          <p:nvPr/>
        </p:nvSpPr>
        <p:spPr bwMode="auto">
          <a:xfrm>
            <a:off x="492165" y="1841417"/>
            <a:ext cx="10652929" cy="12725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41325" indent="-441325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1095375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50368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91135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319655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776855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234055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691255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148455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dirty="0">
                <a:cs typeface="Times New Roman" panose="02020603050405020304" pitchFamily="18" charset="0"/>
              </a:rPr>
              <a:t>5. </a:t>
            </a:r>
            <a:r>
              <a:rPr lang="en-US" altLang="zh-CN" dirty="0">
                <a:solidFill>
                  <a:srgbClr val="0000FF"/>
                </a:solidFill>
                <a:cs typeface="Times New Roman" panose="02020603050405020304" pitchFamily="18" charset="0"/>
              </a:rPr>
              <a:t>How many</a:t>
            </a:r>
            <a:r>
              <a:rPr lang="en-US" altLang="zh-CN" dirty="0">
                <a:cs typeface="Times New Roman" panose="02020603050405020304" pitchFamily="18" charset="0"/>
              </a:rPr>
              <a:t> kinds of resolutions does the writer talk about?</a:t>
            </a:r>
            <a:endParaRPr lang="en-US" altLang="zh-CN" dirty="0"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dirty="0">
                <a:cs typeface="Times New Roman" panose="02020603050405020304" pitchFamily="18" charset="0"/>
              </a:rPr>
              <a:t>    What are they?  </a:t>
            </a:r>
            <a:endParaRPr lang="en-US" altLang="zh-CN" dirty="0">
              <a:cs typeface="Times New Roman" panose="02020603050405020304" pitchFamily="18" charset="0"/>
            </a:endParaRPr>
          </a:p>
        </p:txBody>
      </p:sp>
      <p:sp>
        <p:nvSpPr>
          <p:cNvPr id="6" name="Text Box 39"/>
          <p:cNvSpPr txBox="1">
            <a:spLocks noChangeArrowheads="1"/>
          </p:cNvSpPr>
          <p:nvPr/>
        </p:nvSpPr>
        <p:spPr bwMode="auto">
          <a:xfrm>
            <a:off x="839669" y="2928486"/>
            <a:ext cx="10740638" cy="681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dirty="0">
                <a:solidFill>
                  <a:srgbClr val="FF0000"/>
                </a:solidFill>
              </a:rPr>
              <a:t>The writer talks about </a:t>
            </a:r>
            <a:r>
              <a:rPr lang="en-US" altLang="zh-CN" u="sng" dirty="0">
                <a:solidFill>
                  <a:srgbClr val="FF0000"/>
                </a:solidFill>
              </a:rPr>
              <a:t>three</a:t>
            </a:r>
            <a:r>
              <a:rPr lang="en-US" altLang="zh-CN" dirty="0">
                <a:solidFill>
                  <a:srgbClr val="FF0000"/>
                </a:solidFill>
              </a:rPr>
              <a:t> different kinds of resolutions. </a:t>
            </a:r>
            <a:endParaRPr lang="en-US" altLang="zh-CN" dirty="0">
              <a:solidFill>
                <a:srgbClr val="FF0000"/>
              </a:solidFill>
            </a:endParaRPr>
          </a:p>
        </p:txBody>
      </p:sp>
      <p:sp>
        <p:nvSpPr>
          <p:cNvPr id="32770" name="Text Box 5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540192" y="784247"/>
            <a:ext cx="9577063" cy="632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lang="en-US" altLang="zh-CN" dirty="0">
                <a:solidFill>
                  <a:srgbClr val="0000FF"/>
                </a:solidFill>
                <a:latin typeface="Arial" panose="020B0604020202020204" pitchFamily="34" charset="0"/>
              </a:rPr>
              <a:t>Read paragraph 2 and answer the question.</a:t>
            </a:r>
            <a:endParaRPr lang="en-US" altLang="zh-CN" dirty="0">
              <a:solidFill>
                <a:srgbClr val="0000FF"/>
              </a:solidFill>
              <a:latin typeface="Arial" panose="020B06040202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960" y="717550"/>
            <a:ext cx="785495" cy="785495"/>
          </a:xfrm>
          <a:prstGeom prst="rect">
            <a:avLst/>
          </a:prstGeom>
        </p:spPr>
      </p:pic>
      <p:sp>
        <p:nvSpPr>
          <p:cNvPr id="10" name="文本框 9"/>
          <p:cNvSpPr txBox="1"/>
          <p:nvPr>
            <p:custDataLst>
              <p:tags r:id="rId5"/>
            </p:custDataLst>
          </p:nvPr>
        </p:nvSpPr>
        <p:spPr>
          <a:xfrm>
            <a:off x="2783840" y="44450"/>
            <a:ext cx="7804785" cy="607695"/>
          </a:xfrm>
          <a:prstGeom prst="rect">
            <a:avLst/>
          </a:prstGeom>
          <a:solidFill>
            <a:schemeClr val="tx2"/>
          </a:solidFill>
        </p:spPr>
        <p:txBody>
          <a:bodyPr wrap="square" rtlCol="0" anchor="t">
            <a:spAutoFit/>
          </a:bodyPr>
          <a:p>
            <a:pPr algn="l" eaLnBrk="1" hangingPunct="1">
              <a:lnSpc>
                <a:spcPct val="120000"/>
              </a:lnSpc>
            </a:pPr>
            <a:r>
              <a:rPr lang="en-US" altLang="zh-CN" sz="2800" dirty="0">
                <a:solidFill>
                  <a:srgbClr val="FFFF00"/>
                </a:solidFill>
                <a:cs typeface="Times New Roman" panose="02020603050405020304" pitchFamily="18" charset="0"/>
                <a:sym typeface="+mn-ea"/>
              </a:rPr>
              <a:t>Para2 To discuss the different kinds </a:t>
            </a:r>
            <a:r>
              <a:rPr lang="en-US" altLang="zh-CN" sz="2800" dirty="0" smtClean="0">
                <a:solidFill>
                  <a:srgbClr val="FFFF00"/>
                </a:solidFill>
                <a:cs typeface="Times New Roman" panose="02020603050405020304" pitchFamily="18" charset="0"/>
                <a:sym typeface="+mn-ea"/>
              </a:rPr>
              <a:t>of </a:t>
            </a:r>
            <a:r>
              <a:rPr lang="en-US" altLang="zh-CN" sz="2800" dirty="0">
                <a:solidFill>
                  <a:srgbClr val="FFFF00"/>
                </a:solidFill>
                <a:cs typeface="Times New Roman" panose="02020603050405020304" pitchFamily="18" charset="0"/>
                <a:sym typeface="+mn-ea"/>
              </a:rPr>
              <a:t>resolutions.</a:t>
            </a:r>
            <a:endParaRPr lang="en-US" altLang="zh-CN" sz="2800" dirty="0">
              <a:solidFill>
                <a:srgbClr val="FFFF00"/>
              </a:solidFill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11860" y="3717290"/>
            <a:ext cx="10233025" cy="12725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eaLnBrk="1" hangingPunct="1">
              <a:lnSpc>
                <a:spcPct val="120000"/>
              </a:lnSpc>
            </a:pPr>
            <a:r>
              <a:rPr lang="en-US" altLang="zh-CN" sz="3200" dirty="0">
                <a:solidFill>
                  <a:srgbClr val="FF0000"/>
                </a:solidFill>
                <a:sym typeface="+mn-ea"/>
              </a:rPr>
              <a:t>They are </a:t>
            </a:r>
            <a:r>
              <a:rPr lang="en-US" altLang="zh-CN" sz="3200" dirty="0" smtClean="0">
                <a:solidFill>
                  <a:srgbClr val="FF0000"/>
                </a:solidFill>
                <a:sym typeface="+mn-ea"/>
              </a:rPr>
              <a:t>physical </a:t>
            </a:r>
            <a:r>
              <a:rPr lang="en-US" altLang="zh-CN" sz="3200" dirty="0">
                <a:solidFill>
                  <a:srgbClr val="FF0000"/>
                </a:solidFill>
                <a:sym typeface="+mn-ea"/>
              </a:rPr>
              <a:t>health, self-improvement </a:t>
            </a:r>
            <a:r>
              <a:rPr lang="en-US" altLang="zh-CN" sz="3200" dirty="0" smtClean="0">
                <a:solidFill>
                  <a:srgbClr val="FF0000"/>
                </a:solidFill>
                <a:sym typeface="+mn-ea"/>
              </a:rPr>
              <a:t>and </a:t>
            </a:r>
            <a:r>
              <a:rPr lang="en-US" altLang="zh-CN" sz="3200" dirty="0">
                <a:solidFill>
                  <a:srgbClr val="FF0000"/>
                </a:solidFill>
                <a:sym typeface="+mn-ea"/>
              </a:rPr>
              <a:t>better planning.</a:t>
            </a:r>
            <a:endParaRPr lang="en-US" altLang="zh-CN" sz="3200" dirty="0">
              <a:solidFill>
                <a:srgbClr val="FF0000"/>
              </a:solidFill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微信图片_2023111300593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580" y="724535"/>
            <a:ext cx="12054840" cy="496252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368165" y="44450"/>
            <a:ext cx="7724775" cy="60769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eaLnBrk="1" hangingPunct="1">
              <a:lnSpc>
                <a:spcPct val="120000"/>
              </a:lnSpc>
            </a:pPr>
            <a:r>
              <a:rPr lang="en-US" altLang="zh-CN" sz="2800" dirty="0">
                <a:solidFill>
                  <a:srgbClr val="FF0000"/>
                </a:solidFill>
                <a:cs typeface="Times New Roman" panose="02020603050405020304" pitchFamily="18" charset="0"/>
                <a:sym typeface="+mn-ea"/>
              </a:rPr>
              <a:t>Para2 To discuss the different kinds </a:t>
            </a:r>
            <a:r>
              <a:rPr lang="en-US" altLang="zh-CN" sz="2800" dirty="0" smtClean="0">
                <a:solidFill>
                  <a:srgbClr val="FF0000"/>
                </a:solidFill>
                <a:cs typeface="Times New Roman" panose="02020603050405020304" pitchFamily="18" charset="0"/>
                <a:sym typeface="+mn-ea"/>
              </a:rPr>
              <a:t>of </a:t>
            </a:r>
            <a:r>
              <a:rPr lang="en-US" altLang="zh-CN" sz="2800" dirty="0">
                <a:solidFill>
                  <a:srgbClr val="FF0000"/>
                </a:solidFill>
                <a:cs typeface="Times New Roman" panose="02020603050405020304" pitchFamily="18" charset="0"/>
                <a:sym typeface="+mn-ea"/>
              </a:rPr>
              <a:t>resolutions</a:t>
            </a:r>
            <a:endParaRPr lang="en-US" altLang="zh-CN" sz="2800" dirty="0">
              <a:solidFill>
                <a:srgbClr val="FF0000"/>
              </a:solidFill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3072130" y="4940935"/>
            <a:ext cx="4380865" cy="105029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>
            <a:lvl1pPr marL="536575" indent="-536575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1190625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59893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20066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414905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872105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329305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786505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243705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indent="0" eaLnBrk="1" hangingPunct="1">
              <a:lnSpc>
                <a:spcPct val="130000"/>
              </a:lnSpc>
              <a:buFontTx/>
              <a:buNone/>
            </a:pPr>
            <a:r>
              <a:rPr lang="en-US" altLang="zh-CN" sz="2400" dirty="0">
                <a:solidFill>
                  <a:srgbClr val="0000FF"/>
                </a:solidFill>
                <a:cs typeface="Times New Roman" panose="02020603050405020304" pitchFamily="18" charset="0"/>
              </a:rPr>
              <a:t>For example, a student may </a:t>
            </a:r>
            <a:endParaRPr lang="en-US" altLang="zh-CN" sz="2400" dirty="0">
              <a:solidFill>
                <a:srgbClr val="0000FF"/>
              </a:solidFill>
              <a:cs typeface="Times New Roman" panose="02020603050405020304" pitchFamily="18" charset="0"/>
            </a:endParaRPr>
          </a:p>
          <a:p>
            <a:pPr marL="0" indent="0" eaLnBrk="1" hangingPunct="1">
              <a:lnSpc>
                <a:spcPct val="130000"/>
              </a:lnSpc>
              <a:buFontTx/>
              <a:buNone/>
            </a:pPr>
            <a:r>
              <a:rPr lang="en-US" altLang="zh-CN" sz="2400" dirty="0">
                <a:solidFill>
                  <a:srgbClr val="0000FF"/>
                </a:solidFill>
                <a:cs typeface="Times New Roman" panose="02020603050405020304" pitchFamily="18" charset="0"/>
              </a:rPr>
              <a:t>have to find more time to study.</a:t>
            </a:r>
            <a:r>
              <a:rPr lang="en-US" altLang="zh-CN" sz="2400" dirty="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altLang="zh-CN" sz="2200" dirty="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endParaRPr lang="en-US" altLang="zh-CN" sz="2200" dirty="0"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2712085" y="2132965"/>
            <a:ext cx="8496935" cy="0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>
            <a:off x="623570" y="2780665"/>
            <a:ext cx="5472430" cy="0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/>
          <p:cNvSpPr/>
          <p:nvPr>
            <p:custDataLst>
              <p:tags r:id="rId2"/>
            </p:custDataLst>
          </p:nvPr>
        </p:nvSpPr>
        <p:spPr>
          <a:xfrm>
            <a:off x="47308" y="43180"/>
            <a:ext cx="4271645" cy="64516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en-US" altLang="zh-CN" sz="360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6600"/>
                </a:solidFill>
                <a:effectLst/>
              </a:rPr>
              <a:t>Let’s listen and read.</a:t>
            </a:r>
            <a:endParaRPr lang="en-US" altLang="zh-CN" sz="3600">
              <a:ln w="22225">
                <a:solidFill>
                  <a:schemeClr val="accent2"/>
                </a:solidFill>
                <a:prstDash val="solid"/>
              </a:ln>
              <a:solidFill>
                <a:srgbClr val="FF6600"/>
              </a:solidFill>
              <a:effectLst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999740" y="2636520"/>
            <a:ext cx="6096000" cy="10502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indent="0" eaLnBrk="1" hangingPunct="1">
              <a:lnSpc>
                <a:spcPct val="130000"/>
              </a:lnSpc>
              <a:buFontTx/>
              <a:buNone/>
            </a:pPr>
            <a:r>
              <a:rPr lang="en-US" altLang="zh-CN" sz="2400" dirty="0">
                <a:solidFill>
                  <a:srgbClr val="0000FF"/>
                </a:solidFill>
                <a:cs typeface="Times New Roman" panose="02020603050405020304" pitchFamily="18" charset="0"/>
                <a:sym typeface="+mn-ea"/>
              </a:rPr>
              <a:t>These are about making </a:t>
            </a:r>
            <a:endParaRPr lang="en-US" altLang="zh-CN" sz="2400" dirty="0">
              <a:solidFill>
                <a:srgbClr val="0000FF"/>
              </a:solidFill>
              <a:cs typeface="Times New Roman" panose="02020603050405020304" pitchFamily="18" charset="0"/>
              <a:sym typeface="+mn-ea"/>
            </a:endParaRPr>
          </a:p>
          <a:p>
            <a:pPr marL="0" indent="0" eaLnBrk="1" hangingPunct="1">
              <a:lnSpc>
                <a:spcPct val="130000"/>
              </a:lnSpc>
              <a:buFontTx/>
              <a:buNone/>
            </a:pPr>
            <a:r>
              <a:rPr lang="en-US" altLang="zh-CN" sz="2400" dirty="0">
                <a:solidFill>
                  <a:srgbClr val="0000FF"/>
                </a:solidFill>
                <a:cs typeface="Times New Roman" panose="02020603050405020304" pitchFamily="18" charset="0"/>
                <a:sym typeface="+mn-ea"/>
              </a:rPr>
              <a:t>yourself a better person.</a:t>
            </a:r>
            <a:endParaRPr lang="en-US" altLang="zh-CN" sz="2400" dirty="0">
              <a:solidFill>
                <a:srgbClr val="0000FF"/>
              </a:solidFill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275320" y="4900295"/>
            <a:ext cx="3653790" cy="105918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noAutofit/>
          </a:bodyPr>
          <a:p>
            <a:endParaRPr lang="zh-CN" altLang="en-US"/>
          </a:p>
        </p:txBody>
      </p:sp>
      <p:cxnSp>
        <p:nvCxnSpPr>
          <p:cNvPr id="4" name="直接连接符 3"/>
          <p:cNvCxnSpPr/>
          <p:nvPr>
            <p:custDataLst>
              <p:tags r:id="rId3"/>
            </p:custDataLst>
          </p:nvPr>
        </p:nvCxnSpPr>
        <p:spPr>
          <a:xfrm>
            <a:off x="8760460" y="2780665"/>
            <a:ext cx="2304415" cy="0"/>
          </a:xfrm>
          <a:prstGeom prst="line">
            <a:avLst/>
          </a:prstGeom>
          <a:ln w="22225">
            <a:solidFill>
              <a:srgbClr val="00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>
            <p:custDataLst>
              <p:tags r:id="rId4"/>
            </p:custDataLst>
          </p:nvPr>
        </p:nvCxnSpPr>
        <p:spPr>
          <a:xfrm>
            <a:off x="695960" y="4220845"/>
            <a:ext cx="2304415" cy="0"/>
          </a:xfrm>
          <a:prstGeom prst="line">
            <a:avLst/>
          </a:prstGeom>
          <a:ln w="22225">
            <a:solidFill>
              <a:srgbClr val="00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Section B 2b">
            <a:hlinkClick r:id="" action="ppaction://media"/>
          </p:cNvPr>
          <p:cNvPicPr/>
          <p:nvPr>
            <a:audi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0776585" y="4940935"/>
            <a:ext cx="619125" cy="619125"/>
          </a:xfrm>
          <a:prstGeom prst="rect">
            <a:avLst/>
          </a:prstGeom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128842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1">
                  <p:stCondLst>
                    <p:cond delay="indefinite"/>
                  </p:stCondLst>
                  <p:endCondLst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微信图片_20231113005935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990" y="724535"/>
            <a:ext cx="12035155" cy="316992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495550" y="116840"/>
            <a:ext cx="7573645" cy="60769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eaLnBrk="1" hangingPunct="1">
              <a:lnSpc>
                <a:spcPct val="120000"/>
              </a:lnSpc>
            </a:pPr>
            <a:r>
              <a:rPr lang="en-US" altLang="zh-CN" sz="2800" dirty="0">
                <a:solidFill>
                  <a:srgbClr val="FF0000"/>
                </a:solidFill>
                <a:sym typeface="+mn-ea"/>
              </a:rPr>
              <a:t>Para3 To question the idea of </a:t>
            </a:r>
            <a:r>
              <a:rPr lang="en-US" altLang="zh-CN" sz="2800" dirty="0" smtClean="0">
                <a:solidFill>
                  <a:srgbClr val="FF0000"/>
                </a:solidFill>
                <a:sym typeface="+mn-ea"/>
              </a:rPr>
              <a:t>making </a:t>
            </a:r>
            <a:r>
              <a:rPr lang="en-US" altLang="zh-CN" sz="2800" dirty="0">
                <a:solidFill>
                  <a:srgbClr val="FF0000"/>
                </a:solidFill>
                <a:sym typeface="+mn-ea"/>
              </a:rPr>
              <a:t>resolutions</a:t>
            </a:r>
            <a:endParaRPr lang="en-US" altLang="zh-CN" sz="2800" dirty="0">
              <a:solidFill>
                <a:srgbClr val="FF0000"/>
              </a:solidFill>
              <a:sym typeface="+mn-ea"/>
            </a:endParaRPr>
          </a:p>
        </p:txBody>
      </p:sp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2066290" y="4079240"/>
            <a:ext cx="8089265" cy="1850390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</a:ln>
        </p:spPr>
        <p:txBody>
          <a:bodyPr wrap="square">
            <a:spAutoFit/>
          </a:bodyPr>
          <a:lstStyle>
            <a:lvl1pPr marL="536575" indent="-536575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1190625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59893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20066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414905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872105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329305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786505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243705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indent="0" eaLnBrk="1" hangingPunct="1">
              <a:lnSpc>
                <a:spcPct val="130000"/>
              </a:lnSpc>
              <a:buFontTx/>
              <a:buNone/>
            </a:pPr>
            <a:r>
              <a:rPr lang="en-US" altLang="zh-CN" sz="2200" dirty="0">
                <a:solidFill>
                  <a:schemeClr val="tx1"/>
                </a:solidFill>
                <a:cs typeface="Times New Roman" panose="02020603050405020304" pitchFamily="18" charset="0"/>
              </a:rPr>
              <a:t>A.   These are about </a:t>
            </a:r>
            <a:r>
              <a:rPr lang="en-US" altLang="zh-CN" sz="2200" dirty="0">
                <a:solidFill>
                  <a:srgbClr val="FF0000"/>
                </a:solidFill>
                <a:cs typeface="Times New Roman" panose="02020603050405020304" pitchFamily="18" charset="0"/>
              </a:rPr>
              <a:t>making yourself a better person</a:t>
            </a:r>
            <a:r>
              <a:rPr lang="en-US" altLang="zh-CN" sz="2200" dirty="0">
                <a:solidFill>
                  <a:schemeClr val="tx1"/>
                </a:solidFill>
                <a:cs typeface="Times New Roman" panose="02020603050405020304" pitchFamily="18" charset="0"/>
              </a:rPr>
              <a:t>.</a:t>
            </a:r>
            <a:endParaRPr lang="en-US" altLang="zh-CN" sz="2200" dirty="0">
              <a:solidFill>
                <a:schemeClr val="tx1"/>
              </a:solidFill>
              <a:cs typeface="Times New Roman" panose="02020603050405020304" pitchFamily="18" charset="0"/>
            </a:endParaRPr>
          </a:p>
          <a:p>
            <a:pPr marL="0" indent="0" eaLnBrk="1" hangingPunct="1">
              <a:lnSpc>
                <a:spcPct val="130000"/>
              </a:lnSpc>
              <a:buFontTx/>
              <a:buNone/>
            </a:pPr>
            <a:r>
              <a:rPr lang="en-US" altLang="zh-CN" sz="2200" dirty="0">
                <a:solidFill>
                  <a:schemeClr val="tx1"/>
                </a:solidFill>
                <a:cs typeface="Times New Roman" panose="02020603050405020304" pitchFamily="18" charset="0"/>
              </a:rPr>
              <a:t>B.   For example, a student may have to find more </a:t>
            </a:r>
            <a:r>
              <a:rPr lang="en-US" altLang="zh-CN" sz="2200" dirty="0">
                <a:solidFill>
                  <a:srgbClr val="FF0000"/>
                </a:solidFill>
                <a:cs typeface="Times New Roman" panose="02020603050405020304" pitchFamily="18" charset="0"/>
              </a:rPr>
              <a:t>time to study</a:t>
            </a:r>
            <a:r>
              <a:rPr lang="en-US" altLang="zh-CN" sz="2200" dirty="0">
                <a:solidFill>
                  <a:schemeClr val="tx1"/>
                </a:solidFill>
                <a:cs typeface="Times New Roman" panose="02020603050405020304" pitchFamily="18" charset="0"/>
              </a:rPr>
              <a:t>.  </a:t>
            </a:r>
            <a:endParaRPr lang="en-US" altLang="zh-CN" sz="2200" dirty="0">
              <a:solidFill>
                <a:schemeClr val="tx1"/>
              </a:solidFill>
              <a:cs typeface="Times New Roman" panose="02020603050405020304" pitchFamily="18" charset="0"/>
            </a:endParaRPr>
          </a:p>
          <a:p>
            <a:pPr eaLnBrk="1" hangingPunct="1">
              <a:lnSpc>
                <a:spcPct val="130000"/>
              </a:lnSpc>
            </a:pPr>
            <a:r>
              <a:rPr lang="en-US" altLang="zh-CN" sz="2200" dirty="0">
                <a:solidFill>
                  <a:schemeClr val="tx1"/>
                </a:solidFill>
                <a:cs typeface="Times New Roman" panose="02020603050405020304" pitchFamily="18" charset="0"/>
              </a:rPr>
              <a:t>C.   </a:t>
            </a:r>
            <a:r>
              <a:rPr lang="en-US" altLang="zh-CN" sz="2200" dirty="0">
                <a:solidFill>
                  <a:schemeClr val="tx1"/>
                </a:solidFill>
              </a:rPr>
              <a:t>There are good </a:t>
            </a:r>
            <a:r>
              <a:rPr lang="en-US" altLang="zh-CN" sz="2200" dirty="0">
                <a:solidFill>
                  <a:srgbClr val="FF0000"/>
                </a:solidFill>
              </a:rPr>
              <a:t>reasons</a:t>
            </a:r>
            <a:r>
              <a:rPr lang="en-US" altLang="zh-CN" sz="2200" dirty="0">
                <a:solidFill>
                  <a:schemeClr val="tx1"/>
                </a:solidFill>
              </a:rPr>
              <a:t> for this.</a:t>
            </a:r>
            <a:endParaRPr lang="en-US" altLang="zh-CN" sz="2200" dirty="0">
              <a:solidFill>
                <a:schemeClr val="tx1"/>
              </a:solidFill>
            </a:endParaRPr>
          </a:p>
          <a:p>
            <a:pPr eaLnBrk="1" hangingPunct="1">
              <a:lnSpc>
                <a:spcPct val="130000"/>
              </a:lnSpc>
            </a:pPr>
            <a:r>
              <a:rPr lang="en-US" altLang="zh-CN" sz="2200" dirty="0">
                <a:solidFill>
                  <a:schemeClr val="tx1"/>
                </a:solidFill>
              </a:rPr>
              <a:t>D.   </a:t>
            </a:r>
            <a:r>
              <a:rPr lang="en-US" altLang="zh-CN" sz="2200" dirty="0">
                <a:solidFill>
                  <a:srgbClr val="FF0000"/>
                </a:solidFill>
              </a:rPr>
              <a:t>The start of the year</a:t>
            </a:r>
            <a:r>
              <a:rPr lang="en-US" altLang="zh-CN" sz="2200" dirty="0">
                <a:solidFill>
                  <a:schemeClr val="tx1"/>
                </a:solidFill>
              </a:rPr>
              <a:t> is often a time for making resolutions. </a:t>
            </a:r>
            <a:r>
              <a:rPr lang="en-US" altLang="zh-CN" sz="2200" dirty="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endParaRPr lang="en-US" altLang="zh-CN" sz="2200" dirty="0"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215417" y="1268962"/>
            <a:ext cx="6650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dirty="0" smtClean="0">
                <a:solidFill>
                  <a:srgbClr val="FF0000"/>
                </a:solidFill>
              </a:rPr>
              <a:t>C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4655820" y="1772285"/>
            <a:ext cx="1656080" cy="635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6311900" y="2132965"/>
            <a:ext cx="1584325" cy="0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5160010" y="2493010"/>
            <a:ext cx="2087880" cy="0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6"/>
          <p:cNvSpPr txBox="1">
            <a:spLocks noChangeArrowheads="1"/>
          </p:cNvSpPr>
          <p:nvPr/>
        </p:nvSpPr>
        <p:spPr bwMode="auto">
          <a:xfrm>
            <a:off x="839416" y="1698278"/>
            <a:ext cx="10585176" cy="32932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41325" indent="-441325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1095375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50368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91135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319655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776855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234055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691255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148455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en-US" altLang="zh-CN" dirty="0">
                <a:cs typeface="Times New Roman" panose="02020603050405020304" pitchFamily="18" charset="0"/>
              </a:rPr>
              <a:t>6. </a:t>
            </a:r>
            <a:r>
              <a:rPr lang="en-US" altLang="zh-CN" dirty="0">
                <a:solidFill>
                  <a:srgbClr val="0000FF"/>
                </a:solidFill>
                <a:cs typeface="Times New Roman" panose="02020603050405020304" pitchFamily="18" charset="0"/>
              </a:rPr>
              <a:t>Why</a:t>
            </a:r>
            <a:r>
              <a:rPr lang="en-US" altLang="zh-CN" dirty="0">
                <a:cs typeface="Times New Roman" panose="02020603050405020304" pitchFamily="18" charset="0"/>
              </a:rPr>
              <a:t> do you think resolutions may be difficult to keep? </a:t>
            </a:r>
            <a:endParaRPr lang="en-US" altLang="zh-CN" dirty="0">
              <a:cs typeface="Times New Roman" panose="02020603050405020304" pitchFamily="18" charset="0"/>
            </a:endParaRPr>
          </a:p>
          <a:p>
            <a:pPr eaLnBrk="1" hangingPunct="1">
              <a:lnSpc>
                <a:spcPct val="130000"/>
              </a:lnSpc>
            </a:pPr>
            <a:endParaRPr lang="en-US" altLang="zh-CN" dirty="0">
              <a:cs typeface="Times New Roman" panose="02020603050405020304" pitchFamily="18" charset="0"/>
            </a:endParaRPr>
          </a:p>
          <a:p>
            <a:pPr eaLnBrk="1" hangingPunct="1">
              <a:lnSpc>
                <a:spcPct val="130000"/>
              </a:lnSpc>
            </a:pPr>
            <a:endParaRPr lang="en-US" altLang="zh-CN" dirty="0">
              <a:cs typeface="Times New Roman" panose="02020603050405020304" pitchFamily="18" charset="0"/>
            </a:endParaRPr>
          </a:p>
          <a:p>
            <a:pPr eaLnBrk="1" hangingPunct="1">
              <a:lnSpc>
                <a:spcPct val="130000"/>
              </a:lnSpc>
            </a:pPr>
            <a:r>
              <a:rPr lang="en-US" altLang="zh-CN" dirty="0" smtClean="0">
                <a:cs typeface="Times New Roman" panose="02020603050405020304" pitchFamily="18" charset="0"/>
              </a:rPr>
              <a:t>7</a:t>
            </a:r>
            <a:r>
              <a:rPr lang="en-US" altLang="zh-CN" dirty="0">
                <a:cs typeface="Times New Roman" panose="02020603050405020304" pitchFamily="18" charset="0"/>
              </a:rPr>
              <a:t>. Do you think the best resolution is to have no resolutions? </a:t>
            </a:r>
            <a:r>
              <a:rPr lang="en-US" altLang="zh-CN" dirty="0">
                <a:solidFill>
                  <a:srgbClr val="0000FF"/>
                </a:solidFill>
                <a:cs typeface="Times New Roman" panose="02020603050405020304" pitchFamily="18" charset="0"/>
              </a:rPr>
              <a:t>Why or why not</a:t>
            </a:r>
            <a:r>
              <a:rPr lang="en-US" altLang="zh-CN" dirty="0">
                <a:cs typeface="Times New Roman" panose="02020603050405020304" pitchFamily="18" charset="0"/>
              </a:rPr>
              <a:t>?  </a:t>
            </a:r>
            <a:endParaRPr lang="en-US" altLang="zh-CN" dirty="0">
              <a:cs typeface="Times New Roman" panose="02020603050405020304" pitchFamily="18" charset="0"/>
            </a:endParaRPr>
          </a:p>
        </p:txBody>
      </p:sp>
      <p:sp>
        <p:nvSpPr>
          <p:cNvPr id="3" name="Text Box 6"/>
          <p:cNvSpPr txBox="1">
            <a:spLocks noChangeArrowheads="1"/>
          </p:cNvSpPr>
          <p:nvPr/>
        </p:nvSpPr>
        <p:spPr bwMode="auto">
          <a:xfrm>
            <a:off x="1302179" y="2346350"/>
            <a:ext cx="10122413" cy="13709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en-US" altLang="zh-CN" dirty="0">
                <a:solidFill>
                  <a:srgbClr val="FF0000"/>
                </a:solidFill>
              </a:rPr>
              <a:t>Because sometimes they may be </a:t>
            </a:r>
            <a:r>
              <a:rPr lang="en-US" altLang="zh-CN" u="sng" dirty="0">
                <a:solidFill>
                  <a:srgbClr val="FF0000"/>
                </a:solidFill>
              </a:rPr>
              <a:t>too difficult to keep</a:t>
            </a:r>
            <a:r>
              <a:rPr lang="en-US" altLang="zh-CN" dirty="0">
                <a:solidFill>
                  <a:srgbClr val="FF0000"/>
                </a:solidFill>
              </a:rPr>
              <a:t> </a:t>
            </a:r>
            <a:endParaRPr lang="en-US" altLang="zh-CN" dirty="0">
              <a:solidFill>
                <a:srgbClr val="FF0000"/>
              </a:solidFill>
            </a:endParaRPr>
          </a:p>
          <a:p>
            <a:pPr eaLnBrk="1" hangingPunct="1">
              <a:lnSpc>
                <a:spcPct val="130000"/>
              </a:lnSpc>
            </a:pPr>
            <a:r>
              <a:rPr lang="en-US" altLang="zh-CN" dirty="0">
                <a:solidFill>
                  <a:srgbClr val="FF0000"/>
                </a:solidFill>
              </a:rPr>
              <a:t>or sometimes people just </a:t>
            </a:r>
            <a:r>
              <a:rPr lang="en-US" altLang="zh-CN" u="sng" dirty="0">
                <a:solidFill>
                  <a:srgbClr val="FF0000"/>
                </a:solidFill>
              </a:rPr>
              <a:t>forget about</a:t>
            </a:r>
            <a:r>
              <a:rPr lang="en-US" altLang="zh-CN" dirty="0">
                <a:solidFill>
                  <a:srgbClr val="FF0000"/>
                </a:solidFill>
              </a:rPr>
              <a:t> them. </a:t>
            </a:r>
            <a:endParaRPr lang="en-US" altLang="zh-CN" dirty="0">
              <a:solidFill>
                <a:srgbClr val="FF0000"/>
              </a:solidFill>
            </a:endParaRPr>
          </a:p>
        </p:txBody>
      </p:sp>
      <p:sp>
        <p:nvSpPr>
          <p:cNvPr id="4" name="Text Box 40"/>
          <p:cNvSpPr txBox="1">
            <a:spLocks noChangeArrowheads="1"/>
          </p:cNvSpPr>
          <p:nvPr/>
        </p:nvSpPr>
        <p:spPr bwMode="auto">
          <a:xfrm>
            <a:off x="335915" y="6037580"/>
            <a:ext cx="11534140" cy="730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en-US" altLang="zh-CN" dirty="0">
                <a:solidFill>
                  <a:srgbClr val="FF0000"/>
                </a:solidFill>
              </a:rPr>
              <a:t>No, because resolutions can help us try our best to keep them. </a:t>
            </a:r>
            <a:endParaRPr lang="en-US" altLang="zh-CN" dirty="0">
              <a:solidFill>
                <a:srgbClr val="FF0000"/>
              </a:solidFill>
            </a:endParaRPr>
          </a:p>
        </p:txBody>
      </p:sp>
      <p:sp>
        <p:nvSpPr>
          <p:cNvPr id="5" name="Text Box 43"/>
          <p:cNvSpPr txBox="1">
            <a:spLocks noChangeArrowheads="1"/>
          </p:cNvSpPr>
          <p:nvPr/>
        </p:nvSpPr>
        <p:spPr bwMode="auto">
          <a:xfrm>
            <a:off x="335915" y="4725035"/>
            <a:ext cx="11700510" cy="13709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en-US" altLang="zh-CN" dirty="0">
                <a:solidFill>
                  <a:srgbClr val="FF0000"/>
                </a:solidFill>
              </a:rPr>
              <a:t>Yes,because I made my New Year’s resolutions </a:t>
            </a:r>
            <a:r>
              <a:rPr lang="en-US" altLang="zh-CN" dirty="0">
                <a:solidFill>
                  <a:srgbClr val="FF0000"/>
                </a:solidFill>
                <a:sym typeface="+mn-ea"/>
              </a:rPr>
              <a:t>last year </a:t>
            </a:r>
            <a:r>
              <a:rPr lang="en-US" altLang="zh-CN" dirty="0">
                <a:solidFill>
                  <a:srgbClr val="FF0000"/>
                </a:solidFill>
              </a:rPr>
              <a:t>but I didn’t keep them. </a:t>
            </a:r>
            <a:endParaRPr lang="en-US" altLang="zh-CN" dirty="0">
              <a:solidFill>
                <a:srgbClr val="FF0000"/>
              </a:solidFill>
            </a:endParaRPr>
          </a:p>
        </p:txBody>
      </p:sp>
      <p:sp>
        <p:nvSpPr>
          <p:cNvPr id="32770" name="Text Box 5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540192" y="999512"/>
            <a:ext cx="9577063" cy="632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lang="en-US" altLang="zh-CN" dirty="0">
                <a:solidFill>
                  <a:srgbClr val="0000FF"/>
                </a:solidFill>
                <a:latin typeface="Arial" panose="020B0604020202020204" pitchFamily="34" charset="0"/>
              </a:rPr>
              <a:t>Read paragraph 3 and answer the questions.</a:t>
            </a:r>
            <a:endParaRPr lang="en-US" altLang="zh-CN" dirty="0">
              <a:solidFill>
                <a:srgbClr val="0000FF"/>
              </a:solidFill>
              <a:latin typeface="Arial" panose="020B0604020202020204" pitchFamily="3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960" y="932815"/>
            <a:ext cx="785495" cy="785495"/>
          </a:xfrm>
          <a:prstGeom prst="rect">
            <a:avLst/>
          </a:prstGeom>
        </p:spPr>
      </p:pic>
      <p:sp>
        <p:nvSpPr>
          <p:cNvPr id="10" name="文本框 9"/>
          <p:cNvSpPr txBox="1"/>
          <p:nvPr>
            <p:custDataLst>
              <p:tags r:id="rId5"/>
            </p:custDataLst>
          </p:nvPr>
        </p:nvSpPr>
        <p:spPr>
          <a:xfrm>
            <a:off x="2436495" y="325755"/>
            <a:ext cx="7854315" cy="607695"/>
          </a:xfrm>
          <a:prstGeom prst="rect">
            <a:avLst/>
          </a:prstGeom>
          <a:solidFill>
            <a:schemeClr val="tx2"/>
          </a:solidFill>
        </p:spPr>
        <p:txBody>
          <a:bodyPr wrap="square" rtlCol="0" anchor="t">
            <a:spAutoFit/>
          </a:bodyPr>
          <a:p>
            <a:pPr eaLnBrk="1" hangingPunct="1">
              <a:lnSpc>
                <a:spcPct val="120000"/>
              </a:lnSpc>
            </a:pPr>
            <a:r>
              <a:rPr lang="en-US" altLang="zh-CN" sz="2800" dirty="0">
                <a:solidFill>
                  <a:srgbClr val="FFFF00"/>
                </a:solidFill>
                <a:sym typeface="+mn-ea"/>
              </a:rPr>
              <a:t>Para3 To question the idea of </a:t>
            </a:r>
            <a:r>
              <a:rPr lang="en-US" altLang="zh-CN" sz="2800" dirty="0" smtClean="0">
                <a:solidFill>
                  <a:srgbClr val="FFFF00"/>
                </a:solidFill>
                <a:sym typeface="+mn-ea"/>
              </a:rPr>
              <a:t>making </a:t>
            </a:r>
            <a:r>
              <a:rPr lang="en-US" altLang="zh-CN" sz="2800" dirty="0">
                <a:solidFill>
                  <a:srgbClr val="FFFF00"/>
                </a:solidFill>
                <a:sym typeface="+mn-ea"/>
              </a:rPr>
              <a:t>resolutions</a:t>
            </a:r>
            <a:endParaRPr lang="en-US" altLang="zh-CN" sz="2800" dirty="0">
              <a:solidFill>
                <a:srgbClr val="FFFF00"/>
              </a:solidFill>
              <a:cs typeface="Times New Roman" panose="02020603050405020304" pitchFamily="18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 autoUpdateAnimBg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816" y="1412776"/>
            <a:ext cx="3743268" cy="859611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775520" y="2492896"/>
            <a:ext cx="9145016" cy="13480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dirty="0"/>
              <a:t>Talk about your new year’s </a:t>
            </a:r>
            <a:r>
              <a:rPr lang="en-US" altLang="zh-CN" dirty="0" smtClean="0"/>
              <a:t>resolutions </a:t>
            </a:r>
            <a:r>
              <a:rPr lang="en-US" altLang="zh-CN" dirty="0"/>
              <a:t>and how you are going to make </a:t>
            </a:r>
            <a:r>
              <a:rPr lang="en-US" altLang="zh-CN" dirty="0" smtClean="0"/>
              <a:t>them </a:t>
            </a:r>
            <a:r>
              <a:rPr lang="en-US" altLang="zh-CN" dirty="0"/>
              <a:t>work.</a:t>
            </a:r>
            <a:endParaRPr lang="en-US" altLang="zh-CN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微信图片_20231113005935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990" y="1011555"/>
            <a:ext cx="12035155" cy="511746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854325" y="476885"/>
            <a:ext cx="7573645" cy="60769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eaLnBrk="1" hangingPunct="1">
              <a:lnSpc>
                <a:spcPct val="120000"/>
              </a:lnSpc>
            </a:pPr>
            <a:r>
              <a:rPr lang="en-US" altLang="zh-CN" sz="2800" dirty="0">
                <a:solidFill>
                  <a:srgbClr val="FF0000"/>
                </a:solidFill>
                <a:sym typeface="+mn-ea"/>
              </a:rPr>
              <a:t>Para3 To question the idea of </a:t>
            </a:r>
            <a:r>
              <a:rPr lang="en-US" altLang="zh-CN" sz="2800" dirty="0" smtClean="0">
                <a:solidFill>
                  <a:srgbClr val="FF0000"/>
                </a:solidFill>
                <a:sym typeface="+mn-ea"/>
              </a:rPr>
              <a:t>making </a:t>
            </a:r>
            <a:r>
              <a:rPr lang="en-US" altLang="zh-CN" sz="2800" dirty="0">
                <a:solidFill>
                  <a:srgbClr val="FF0000"/>
                </a:solidFill>
                <a:sym typeface="+mn-ea"/>
              </a:rPr>
              <a:t>resolutions</a:t>
            </a:r>
            <a:endParaRPr lang="en-US" altLang="zh-CN" sz="2800" dirty="0">
              <a:solidFill>
                <a:srgbClr val="FF0000"/>
              </a:solidFill>
              <a:sym typeface="+mn-ea"/>
            </a:endParaRPr>
          </a:p>
        </p:txBody>
      </p:sp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2208530" y="1772285"/>
            <a:ext cx="5238115" cy="121094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>
            <a:lvl1pPr marL="536575" indent="-536575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1190625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59893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20066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414905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872105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329305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786505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243705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indent="0" eaLnBrk="1" hangingPunct="1">
              <a:lnSpc>
                <a:spcPct val="130000"/>
              </a:lnSpc>
              <a:buFontTx/>
              <a:buNone/>
            </a:pPr>
            <a:r>
              <a:rPr lang="en-US" altLang="zh-CN" sz="2800" dirty="0">
                <a:solidFill>
                  <a:srgbClr val="0000FF"/>
                </a:solidFill>
                <a:cs typeface="Times New Roman" panose="02020603050405020304" pitchFamily="18" charset="0"/>
              </a:rPr>
              <a:t> </a:t>
            </a:r>
            <a:r>
              <a:rPr lang="en-US" altLang="zh-CN" sz="2800" dirty="0">
                <a:solidFill>
                  <a:srgbClr val="0000FF"/>
                </a:solidFill>
              </a:rPr>
              <a:t>There are good</a:t>
            </a:r>
            <a:endParaRPr lang="en-US" altLang="zh-CN" sz="2800" dirty="0">
              <a:solidFill>
                <a:srgbClr val="0000FF"/>
              </a:solidFill>
            </a:endParaRPr>
          </a:p>
          <a:p>
            <a:pPr marL="0" indent="0" eaLnBrk="1" hangingPunct="1">
              <a:lnSpc>
                <a:spcPct val="130000"/>
              </a:lnSpc>
              <a:buFontTx/>
              <a:buNone/>
            </a:pPr>
            <a:r>
              <a:rPr lang="en-US" altLang="zh-CN" sz="2800" dirty="0">
                <a:solidFill>
                  <a:srgbClr val="0000FF"/>
                </a:solidFill>
              </a:rPr>
              <a:t> reasons for this.</a:t>
            </a:r>
            <a:endParaRPr lang="en-US" altLang="zh-CN" sz="2800" dirty="0">
              <a:solidFill>
                <a:srgbClr val="0000FF"/>
              </a:solidFill>
              <a:cs typeface="Times New Roman" panose="02020603050405020304" pitchFamily="18" charset="0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623570" y="2060575"/>
            <a:ext cx="3888740" cy="0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4799965" y="2060575"/>
            <a:ext cx="2592705" cy="0"/>
          </a:xfrm>
          <a:prstGeom prst="line">
            <a:avLst/>
          </a:prstGeom>
          <a:ln w="2222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623570" y="2708910"/>
            <a:ext cx="1656080" cy="0"/>
          </a:xfrm>
          <a:prstGeom prst="line">
            <a:avLst/>
          </a:prstGeom>
          <a:ln w="2222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/>
          <p:cNvSpPr/>
          <p:nvPr>
            <p:custDataLst>
              <p:tags r:id="rId2"/>
            </p:custDataLst>
          </p:nvPr>
        </p:nvSpPr>
        <p:spPr>
          <a:xfrm>
            <a:off x="119063" y="45085"/>
            <a:ext cx="4725035" cy="70675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en-US" altLang="zh-CN" sz="400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6600"/>
                </a:solidFill>
                <a:effectLst/>
              </a:rPr>
              <a:t>Let’s listen and read.</a:t>
            </a:r>
            <a:endParaRPr lang="en-US" altLang="zh-CN" sz="4000">
              <a:ln w="22225">
                <a:solidFill>
                  <a:schemeClr val="accent2"/>
                </a:solidFill>
                <a:prstDash val="solid"/>
              </a:ln>
              <a:solidFill>
                <a:srgbClr val="FF6600"/>
              </a:solidFill>
              <a:effectLst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5232400" y="3789045"/>
            <a:ext cx="2214245" cy="0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椭圆 1"/>
          <p:cNvSpPr/>
          <p:nvPr/>
        </p:nvSpPr>
        <p:spPr>
          <a:xfrm>
            <a:off x="983615" y="116840"/>
            <a:ext cx="432435" cy="504190"/>
          </a:xfrm>
          <a:prstGeom prst="ellipse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矩形 3"/>
          <p:cNvSpPr/>
          <p:nvPr>
            <p:custDataLst>
              <p:tags r:id="rId1"/>
            </p:custDataLst>
          </p:nvPr>
        </p:nvSpPr>
        <p:spPr>
          <a:xfrm>
            <a:off x="911860" y="-26035"/>
            <a:ext cx="7960360" cy="681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p>
            <a:pPr>
              <a:lnSpc>
                <a:spcPct val="120000"/>
              </a:lnSpc>
            </a:pPr>
            <a:r>
              <a:rPr lang="en-US" sz="3200" dirty="0" smtClean="0">
                <a:solidFill>
                  <a:schemeClr val="tx1"/>
                </a:solidFill>
                <a:cs typeface="Times New Roman" panose="02020603050405020304" pitchFamily="18" charset="0"/>
              </a:rPr>
              <a:t>2e Write your </a:t>
            </a:r>
            <a:r>
              <a:rPr lang="en-US" sz="32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own</a:t>
            </a:r>
            <a:r>
              <a:rPr lang="en-US" sz="3200" dirty="0" smtClean="0">
                <a:solidFill>
                  <a:schemeClr val="tx1"/>
                </a:solidFill>
                <a:cs typeface="Times New Roman" panose="02020603050405020304" pitchFamily="18" charset="0"/>
              </a:rPr>
              <a:t> sentences with them.</a:t>
            </a:r>
            <a:endParaRPr lang="en-US" sz="3200" dirty="0" smtClean="0"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96900" y="550545"/>
            <a:ext cx="11320145" cy="6292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457200" indent="-457200">
              <a:lnSpc>
                <a:spcPct val="120000"/>
              </a:lnSpc>
              <a:buFont typeface="Wingdings" panose="05000000000000000000" charset="0"/>
              <a:buChar char="Ø"/>
            </a:pPr>
            <a:r>
              <a:rPr lang="en-US" sz="28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have to do with</a:t>
            </a:r>
            <a:endParaRPr lang="en-US" sz="2800" dirty="0" smtClean="0">
              <a:solidFill>
                <a:srgbClr val="FF0000"/>
              </a:solidFill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zh-CN" sz="2800" dirty="0">
                <a:solidFill>
                  <a:schemeClr val="tx1"/>
                </a:solidFill>
                <a:cs typeface="Times New Roman" panose="02020603050405020304" pitchFamily="18" charset="0"/>
              </a:rPr>
              <a:t>例：他的问题都是与音乐有关。</a:t>
            </a:r>
            <a:endParaRPr lang="zh-CN" sz="2800" dirty="0">
              <a:solidFill>
                <a:schemeClr val="tx1"/>
              </a:solidFill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2800" dirty="0">
                <a:solidFill>
                  <a:srgbClr val="0000FF"/>
                </a:solidFill>
                <a:cs typeface="Times New Roman" panose="02020603050405020304" pitchFamily="18" charset="0"/>
              </a:rPr>
              <a:t>His questions have to do with music.</a:t>
            </a:r>
            <a:endParaRPr lang="en-US" altLang="zh-CN" sz="2800" dirty="0">
              <a:solidFill>
                <a:srgbClr val="0000FF"/>
              </a:solidFill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endParaRPr lang="zh-CN" sz="2800" dirty="0">
              <a:solidFill>
                <a:srgbClr val="0000FF"/>
              </a:solidFill>
              <a:cs typeface="Times New Roman" panose="02020603050405020304" pitchFamily="18" charset="0"/>
            </a:endParaRPr>
          </a:p>
          <a:p>
            <a:pPr marL="457200" indent="-457200">
              <a:lnSpc>
                <a:spcPct val="120000"/>
              </a:lnSpc>
              <a:buFont typeface="Wingdings" panose="05000000000000000000" charset="0"/>
              <a:buChar char="Ø"/>
            </a:pPr>
            <a:r>
              <a:rPr lang="en-US" altLang="zh-CN" sz="2800" dirty="0">
                <a:solidFill>
                  <a:srgbClr val="FF0000"/>
                </a:solidFill>
                <a:cs typeface="Times New Roman" panose="02020603050405020304" pitchFamily="18" charset="0"/>
              </a:rPr>
              <a:t>make promises</a:t>
            </a:r>
            <a:endParaRPr lang="en-US" altLang="zh-CN" sz="2800" dirty="0">
              <a:solidFill>
                <a:srgbClr val="FF0000"/>
              </a:solidFill>
              <a:cs typeface="Times New Roman" panose="02020603050405020304" pitchFamily="18" charset="0"/>
            </a:endParaRPr>
          </a:p>
          <a:p>
            <a:pPr marL="0" indent="0">
              <a:lnSpc>
                <a:spcPct val="120000"/>
              </a:lnSpc>
              <a:buFont typeface="Wingdings" panose="05000000000000000000" charset="0"/>
              <a:buNone/>
            </a:pPr>
            <a:r>
              <a:rPr lang="zh-CN" sz="2800" dirty="0">
                <a:solidFill>
                  <a:schemeClr val="tx1"/>
                </a:solidFill>
                <a:cs typeface="Times New Roman" panose="02020603050405020304" pitchFamily="18" charset="0"/>
                <a:sym typeface="+mn-ea"/>
              </a:rPr>
              <a:t>例：</a:t>
            </a:r>
            <a:r>
              <a:rPr lang="zh-CN" altLang="en-US" sz="2800" dirty="0">
                <a:solidFill>
                  <a:schemeClr val="tx1"/>
                </a:solidFill>
                <a:cs typeface="Times New Roman" panose="02020603050405020304" pitchFamily="18" charset="0"/>
              </a:rPr>
              <a:t>在年初，我们经常向自己许下诺言。</a:t>
            </a:r>
            <a:endParaRPr lang="zh-CN" altLang="en-US" sz="2800" dirty="0">
              <a:solidFill>
                <a:schemeClr val="tx1"/>
              </a:solidFill>
              <a:cs typeface="Times New Roman" panose="02020603050405020304" pitchFamily="18" charset="0"/>
            </a:endParaRPr>
          </a:p>
          <a:p>
            <a:pPr marL="0" indent="0">
              <a:lnSpc>
                <a:spcPct val="120000"/>
              </a:lnSpc>
              <a:buFont typeface="Wingdings" panose="05000000000000000000" charset="0"/>
              <a:buNone/>
            </a:pPr>
            <a:r>
              <a:rPr lang="en-US" altLang="zh-CN" sz="2800" dirty="0">
                <a:solidFill>
                  <a:srgbClr val="0000FF"/>
                </a:solidFill>
                <a:cs typeface="Times New Roman" panose="02020603050405020304" pitchFamily="18" charset="0"/>
              </a:rPr>
              <a:t>At the beginning/start of the year, we often make promises to ourselves.</a:t>
            </a:r>
            <a:endParaRPr lang="en-US" altLang="zh-CN" sz="2800" dirty="0">
              <a:solidFill>
                <a:srgbClr val="0000FF"/>
              </a:solidFill>
              <a:cs typeface="Times New Roman" panose="02020603050405020304" pitchFamily="18" charset="0"/>
            </a:endParaRPr>
          </a:p>
          <a:p>
            <a:pPr marL="0" indent="0">
              <a:lnSpc>
                <a:spcPct val="120000"/>
              </a:lnSpc>
              <a:buFont typeface="Wingdings" panose="05000000000000000000" charset="0"/>
              <a:buNone/>
            </a:pPr>
            <a:endParaRPr lang="zh-CN" altLang="en-US" sz="2800" dirty="0">
              <a:solidFill>
                <a:srgbClr val="0000FF"/>
              </a:solidFill>
              <a:cs typeface="Times New Roman" panose="02020603050405020304" pitchFamily="18" charset="0"/>
            </a:endParaRPr>
          </a:p>
          <a:p>
            <a:pPr marL="457200" indent="-457200">
              <a:lnSpc>
                <a:spcPct val="120000"/>
              </a:lnSpc>
              <a:buFont typeface="Wingdings" panose="05000000000000000000" charset="0"/>
              <a:buChar char="Ø"/>
            </a:pPr>
            <a:r>
              <a:rPr lang="en-US" altLang="zh-CN" sz="2800" dirty="0">
                <a:solidFill>
                  <a:srgbClr val="FF0000"/>
                </a:solidFill>
                <a:cs typeface="Times New Roman" panose="02020603050405020304" pitchFamily="18" charset="0"/>
              </a:rPr>
              <a:t>have...in common</a:t>
            </a:r>
            <a:endParaRPr lang="en-US" altLang="zh-CN" sz="2800" dirty="0">
              <a:solidFill>
                <a:srgbClr val="FF0000"/>
              </a:solidFill>
              <a:cs typeface="Times New Roman" panose="02020603050405020304" pitchFamily="18" charset="0"/>
            </a:endParaRPr>
          </a:p>
          <a:p>
            <a:pPr marL="0" indent="0">
              <a:lnSpc>
                <a:spcPct val="120000"/>
              </a:lnSpc>
              <a:buFont typeface="Wingdings" panose="05000000000000000000" charset="0"/>
              <a:buNone/>
            </a:pPr>
            <a:r>
              <a:rPr lang="zh-CN" sz="2800" dirty="0">
                <a:solidFill>
                  <a:schemeClr val="tx1"/>
                </a:solidFill>
                <a:cs typeface="Times New Roman" panose="02020603050405020304" pitchFamily="18" charset="0"/>
                <a:sym typeface="+mn-ea"/>
              </a:rPr>
              <a:t>例：</a:t>
            </a:r>
            <a:r>
              <a:rPr lang="zh-CN" altLang="en-US" sz="2800" dirty="0">
                <a:solidFill>
                  <a:schemeClr val="tx1"/>
                </a:solidFill>
                <a:cs typeface="Times New Roman" panose="02020603050405020304" pitchFamily="18" charset="0"/>
              </a:rPr>
              <a:t>所有达人秀都有一个相同的特征。</a:t>
            </a:r>
            <a:endParaRPr lang="zh-CN" altLang="en-US" sz="2800" dirty="0">
              <a:solidFill>
                <a:schemeClr val="tx1"/>
              </a:solidFill>
              <a:cs typeface="Times New Roman" panose="02020603050405020304" pitchFamily="18" charset="0"/>
            </a:endParaRPr>
          </a:p>
          <a:p>
            <a:pPr marL="0" indent="0">
              <a:lnSpc>
                <a:spcPct val="120000"/>
              </a:lnSpc>
              <a:buFont typeface="Wingdings" panose="05000000000000000000" charset="0"/>
              <a:buNone/>
            </a:pPr>
            <a:r>
              <a:rPr lang="en-US" altLang="zh-CN" sz="2800" dirty="0">
                <a:solidFill>
                  <a:srgbClr val="0000FF"/>
                </a:solidFill>
                <a:cs typeface="Times New Roman" panose="02020603050405020304" pitchFamily="18" charset="0"/>
              </a:rPr>
              <a:t>All the talent shows have one thing in common.</a:t>
            </a:r>
            <a:endParaRPr lang="zh-CN" altLang="en-US" sz="2800" dirty="0">
              <a:solidFill>
                <a:srgbClr val="0000FF"/>
              </a:solidFill>
              <a:cs typeface="Times New Roman" panose="02020603050405020304" pitchFamily="18" charset="0"/>
            </a:endParaRPr>
          </a:p>
          <a:p>
            <a:pPr marL="0" indent="0">
              <a:lnSpc>
                <a:spcPct val="120000"/>
              </a:lnSpc>
              <a:buFont typeface="Wingdings" panose="05000000000000000000" charset="0"/>
              <a:buNone/>
            </a:pPr>
            <a:endParaRPr lang="zh-CN" altLang="en-US" sz="2800" dirty="0">
              <a:solidFill>
                <a:srgbClr val="0000FF"/>
              </a:solidFill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矩形 3"/>
          <p:cNvSpPr/>
          <p:nvPr>
            <p:custDataLst>
              <p:tags r:id="rId1"/>
            </p:custDataLst>
          </p:nvPr>
        </p:nvSpPr>
        <p:spPr>
          <a:xfrm>
            <a:off x="911860" y="-26035"/>
            <a:ext cx="7960360" cy="681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p>
            <a:pPr>
              <a:lnSpc>
                <a:spcPct val="120000"/>
              </a:lnSpc>
            </a:pPr>
            <a:r>
              <a:rPr lang="en-US" sz="3200" dirty="0" smtClean="0">
                <a:solidFill>
                  <a:schemeClr val="tx1"/>
                </a:solidFill>
                <a:cs typeface="Times New Roman" panose="02020603050405020304" pitchFamily="18" charset="0"/>
              </a:rPr>
              <a:t>2e Write your </a:t>
            </a:r>
            <a:r>
              <a:rPr lang="en-US" sz="32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own</a:t>
            </a:r>
            <a:r>
              <a:rPr lang="en-US" sz="3200" dirty="0" smtClean="0">
                <a:solidFill>
                  <a:schemeClr val="tx1"/>
                </a:solidFill>
                <a:cs typeface="Times New Roman" panose="02020603050405020304" pitchFamily="18" charset="0"/>
              </a:rPr>
              <a:t> sentences with them.</a:t>
            </a:r>
            <a:endParaRPr lang="en-US" sz="3200" dirty="0" smtClean="0"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056005" y="550545"/>
            <a:ext cx="10310495" cy="5775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457200" indent="-457200">
              <a:lnSpc>
                <a:spcPct val="120000"/>
              </a:lnSpc>
              <a:buFont typeface="Wingdings" panose="05000000000000000000" charset="0"/>
              <a:buChar char="Ø"/>
            </a:pPr>
            <a:r>
              <a:rPr lang="en-US" altLang="zh-CN" sz="2800" dirty="0">
                <a:solidFill>
                  <a:srgbClr val="FF0000"/>
                </a:solidFill>
                <a:cs typeface="Times New Roman" panose="02020603050405020304" pitchFamily="18" charset="0"/>
              </a:rPr>
              <a:t>write down</a:t>
            </a:r>
            <a:endParaRPr lang="en-US" altLang="zh-CN" sz="2800" dirty="0">
              <a:solidFill>
                <a:srgbClr val="FF0000"/>
              </a:solidFill>
              <a:cs typeface="Times New Roman" panose="02020603050405020304" pitchFamily="18" charset="0"/>
            </a:endParaRPr>
          </a:p>
          <a:p>
            <a:pPr marL="0" indent="0">
              <a:lnSpc>
                <a:spcPct val="120000"/>
              </a:lnSpc>
              <a:buFont typeface="Wingdings" panose="05000000000000000000" charset="0"/>
              <a:buNone/>
            </a:pPr>
            <a:r>
              <a:rPr lang="zh-CN" sz="2800" dirty="0">
                <a:solidFill>
                  <a:schemeClr val="tx1"/>
                </a:solidFill>
                <a:cs typeface="Times New Roman" panose="02020603050405020304" pitchFamily="18" charset="0"/>
                <a:sym typeface="+mn-ea"/>
              </a:rPr>
              <a:t>例：请写下这些新单词。</a:t>
            </a:r>
            <a:endParaRPr lang="zh-CN" altLang="en-US" sz="2800" dirty="0">
              <a:solidFill>
                <a:schemeClr val="tx1"/>
              </a:solidFill>
              <a:cs typeface="Times New Roman" panose="02020603050405020304" pitchFamily="18" charset="0"/>
            </a:endParaRPr>
          </a:p>
          <a:p>
            <a:pPr marL="0" indent="0">
              <a:lnSpc>
                <a:spcPct val="120000"/>
              </a:lnSpc>
              <a:buFont typeface="Wingdings" panose="05000000000000000000" charset="0"/>
              <a:buNone/>
            </a:pPr>
            <a:r>
              <a:rPr lang="en-US" sz="2800" dirty="0">
                <a:solidFill>
                  <a:srgbClr val="0000FF"/>
                </a:solidFill>
                <a:cs typeface="Times New Roman" panose="02020603050405020304" pitchFamily="18" charset="0"/>
              </a:rPr>
              <a:t>Please write down these new words.</a:t>
            </a:r>
            <a:endParaRPr lang="en-US" sz="2800" dirty="0">
              <a:solidFill>
                <a:srgbClr val="0000FF"/>
              </a:solidFill>
              <a:cs typeface="Times New Roman" panose="02020603050405020304" pitchFamily="18" charset="0"/>
            </a:endParaRPr>
          </a:p>
          <a:p>
            <a:pPr marL="0" indent="0">
              <a:lnSpc>
                <a:spcPct val="120000"/>
              </a:lnSpc>
              <a:buFont typeface="Wingdings" panose="05000000000000000000" charset="0"/>
              <a:buNone/>
            </a:pPr>
            <a:endParaRPr lang="en-US" sz="2800" dirty="0">
              <a:solidFill>
                <a:srgbClr val="0000FF"/>
              </a:solidFill>
              <a:cs typeface="Times New Roman" panose="02020603050405020304" pitchFamily="18" charset="0"/>
            </a:endParaRPr>
          </a:p>
          <a:p>
            <a:pPr marL="457200" indent="-457200">
              <a:lnSpc>
                <a:spcPct val="120000"/>
              </a:lnSpc>
              <a:buFont typeface="Wingdings" panose="05000000000000000000" charset="0"/>
              <a:buChar char="Ø"/>
            </a:pPr>
            <a:r>
              <a:rPr lang="en-US" altLang="zh-CN" sz="2800" dirty="0">
                <a:solidFill>
                  <a:srgbClr val="FF0000"/>
                </a:solidFill>
                <a:cs typeface="Times New Roman" panose="02020603050405020304" pitchFamily="18" charset="0"/>
              </a:rPr>
              <a:t>for this reason</a:t>
            </a:r>
            <a:endParaRPr lang="en-US" altLang="zh-CN" sz="2800" dirty="0">
              <a:solidFill>
                <a:srgbClr val="FF0000"/>
              </a:solidFill>
              <a:cs typeface="Times New Roman" panose="02020603050405020304" pitchFamily="18" charset="0"/>
            </a:endParaRPr>
          </a:p>
          <a:p>
            <a:pPr marL="0" indent="0">
              <a:lnSpc>
                <a:spcPct val="120000"/>
              </a:lnSpc>
              <a:buFont typeface="Wingdings" panose="05000000000000000000" charset="0"/>
              <a:buNone/>
            </a:pPr>
            <a:r>
              <a:rPr lang="zh-CN" sz="2800" dirty="0">
                <a:solidFill>
                  <a:schemeClr val="tx1"/>
                </a:solidFill>
                <a:cs typeface="Times New Roman" panose="02020603050405020304" pitchFamily="18" charset="0"/>
                <a:sym typeface="+mn-ea"/>
              </a:rPr>
              <a:t>例：</a:t>
            </a:r>
            <a:r>
              <a:rPr lang="zh-CN" altLang="en-US" sz="2800" dirty="0">
                <a:solidFill>
                  <a:schemeClr val="tx1"/>
                </a:solidFill>
                <a:cs typeface="Times New Roman" panose="02020603050405020304" pitchFamily="18" charset="0"/>
              </a:rPr>
              <a:t>我</a:t>
            </a:r>
            <a:r>
              <a:rPr lang="en-US" altLang="zh-CN" sz="2800" dirty="0">
                <a:solidFill>
                  <a:schemeClr val="tx1"/>
                </a:solidFill>
                <a:cs typeface="Times New Roman" panose="02020603050405020304" pitchFamily="18" charset="0"/>
              </a:rPr>
              <a:t>7</a:t>
            </a:r>
            <a:r>
              <a:rPr lang="zh-CN" altLang="en-US" sz="2800" dirty="0">
                <a:solidFill>
                  <a:schemeClr val="tx1"/>
                </a:solidFill>
                <a:cs typeface="Times New Roman" panose="02020603050405020304" pitchFamily="18" charset="0"/>
              </a:rPr>
              <a:t>：</a:t>
            </a:r>
            <a:r>
              <a:rPr lang="en-US" altLang="zh-CN" sz="2800" dirty="0">
                <a:solidFill>
                  <a:schemeClr val="tx1"/>
                </a:solidFill>
                <a:cs typeface="Times New Roman" panose="02020603050405020304" pitchFamily="18" charset="0"/>
              </a:rPr>
              <a:t>45</a:t>
            </a:r>
            <a:r>
              <a:rPr lang="zh-CN" altLang="en-US" sz="2800" dirty="0">
                <a:solidFill>
                  <a:schemeClr val="tx1"/>
                </a:solidFill>
                <a:cs typeface="Times New Roman" panose="02020603050405020304" pitchFamily="18" charset="0"/>
              </a:rPr>
              <a:t>起床，因此，我早上迟到了。</a:t>
            </a:r>
            <a:endParaRPr lang="zh-CN" altLang="en-US" sz="2800" dirty="0">
              <a:solidFill>
                <a:schemeClr val="tx1"/>
              </a:solidFill>
              <a:cs typeface="Times New Roman" panose="02020603050405020304" pitchFamily="18" charset="0"/>
            </a:endParaRPr>
          </a:p>
          <a:p>
            <a:pPr marL="0" indent="0">
              <a:lnSpc>
                <a:spcPct val="120000"/>
              </a:lnSpc>
              <a:buFont typeface="Wingdings" panose="05000000000000000000" charset="0"/>
              <a:buNone/>
            </a:pPr>
            <a:r>
              <a:rPr lang="en-US" altLang="zh-CN" sz="2800" dirty="0">
                <a:solidFill>
                  <a:srgbClr val="0000FF"/>
                </a:solidFill>
                <a:cs typeface="Times New Roman" panose="02020603050405020304" pitchFamily="18" charset="0"/>
              </a:rPr>
              <a:t>I got up at 7:45. For this reason, I was late this morning.</a:t>
            </a:r>
            <a:endParaRPr lang="en-US" altLang="zh-CN" sz="2800" dirty="0">
              <a:solidFill>
                <a:srgbClr val="0000FF"/>
              </a:solidFill>
              <a:cs typeface="Times New Roman" panose="02020603050405020304" pitchFamily="18" charset="0"/>
            </a:endParaRPr>
          </a:p>
          <a:p>
            <a:pPr marL="0" indent="0">
              <a:lnSpc>
                <a:spcPct val="120000"/>
              </a:lnSpc>
              <a:buFont typeface="Wingdings" panose="05000000000000000000" charset="0"/>
              <a:buNone/>
            </a:pPr>
            <a:endParaRPr lang="zh-CN" altLang="en-US" sz="2800" dirty="0">
              <a:solidFill>
                <a:srgbClr val="0000FF"/>
              </a:solidFill>
              <a:cs typeface="Times New Roman" panose="02020603050405020304" pitchFamily="18" charset="0"/>
            </a:endParaRPr>
          </a:p>
          <a:p>
            <a:pPr marL="457200" indent="-457200">
              <a:lnSpc>
                <a:spcPct val="120000"/>
              </a:lnSpc>
              <a:buFont typeface="Wingdings" panose="05000000000000000000" charset="0"/>
              <a:buChar char="Ø"/>
            </a:pPr>
            <a:r>
              <a:rPr lang="en-US" altLang="zh-CN" sz="2800" dirty="0">
                <a:solidFill>
                  <a:srgbClr val="FF0000"/>
                </a:solidFill>
                <a:cs typeface="Times New Roman" panose="02020603050405020304" pitchFamily="18" charset="0"/>
              </a:rPr>
              <a:t>take up</a:t>
            </a:r>
            <a:endParaRPr lang="en-US" altLang="zh-CN" sz="2800" dirty="0">
              <a:solidFill>
                <a:srgbClr val="FF0000"/>
              </a:solidFill>
              <a:cs typeface="Times New Roman" panose="02020603050405020304" pitchFamily="18" charset="0"/>
            </a:endParaRPr>
          </a:p>
          <a:p>
            <a:pPr marL="0" indent="0">
              <a:lnSpc>
                <a:spcPct val="120000"/>
              </a:lnSpc>
              <a:buFont typeface="Wingdings" panose="05000000000000000000" charset="0"/>
              <a:buNone/>
            </a:pPr>
            <a:r>
              <a:rPr lang="zh-CN" sz="2800" dirty="0">
                <a:solidFill>
                  <a:schemeClr val="tx1"/>
                </a:solidFill>
                <a:cs typeface="Times New Roman" panose="02020603050405020304" pitchFamily="18" charset="0"/>
                <a:sym typeface="+mn-ea"/>
              </a:rPr>
              <a:t>例：</a:t>
            </a:r>
            <a:r>
              <a:rPr lang="zh-CN" altLang="en-US" sz="2800" dirty="0">
                <a:solidFill>
                  <a:schemeClr val="tx1"/>
                </a:solidFill>
                <a:cs typeface="Times New Roman" panose="02020603050405020304" pitchFamily="18" charset="0"/>
              </a:rPr>
              <a:t>今年，我将开始学习钢琴。</a:t>
            </a:r>
            <a:endParaRPr lang="zh-CN" altLang="en-US" sz="2800" dirty="0">
              <a:solidFill>
                <a:schemeClr val="tx1"/>
              </a:solidFill>
              <a:cs typeface="Times New Roman" panose="02020603050405020304" pitchFamily="18" charset="0"/>
            </a:endParaRPr>
          </a:p>
          <a:p>
            <a:pPr marL="0" indent="0">
              <a:lnSpc>
                <a:spcPct val="120000"/>
              </a:lnSpc>
              <a:buFont typeface="Wingdings" panose="05000000000000000000" charset="0"/>
              <a:buNone/>
            </a:pPr>
            <a:r>
              <a:rPr lang="en-US" altLang="zh-CN" sz="2800" dirty="0">
                <a:solidFill>
                  <a:srgbClr val="0000FF"/>
                </a:solidFill>
                <a:cs typeface="Times New Roman" panose="02020603050405020304" pitchFamily="18" charset="0"/>
              </a:rPr>
              <a:t>This year, I’m going to take up learning the piano.</a:t>
            </a:r>
            <a:endParaRPr lang="en-US" altLang="zh-CN" sz="2800" dirty="0">
              <a:solidFill>
                <a:srgbClr val="0000FF"/>
              </a:solidFill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transition>
    <p:wipe dir="r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3552" y="547669"/>
            <a:ext cx="7200800" cy="648072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998873" y="1915820"/>
            <a:ext cx="6650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solidFill>
                  <a:srgbClr val="FF0000"/>
                </a:solidFill>
              </a:rPr>
              <a:t>D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439816" y="3788029"/>
            <a:ext cx="6650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solidFill>
                  <a:srgbClr val="FF0000"/>
                </a:solidFill>
              </a:rPr>
              <a:t>A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129001" y="4508108"/>
            <a:ext cx="6650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solidFill>
                  <a:srgbClr val="FF0000"/>
                </a:solidFill>
              </a:rPr>
              <a:t>B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863752" y="5228187"/>
            <a:ext cx="6650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solidFill>
                  <a:srgbClr val="FF0000"/>
                </a:solidFill>
              </a:rPr>
              <a:t>C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4151630" y="-27305"/>
            <a:ext cx="5937885" cy="1370965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</a:ln>
        </p:spPr>
        <p:txBody>
          <a:bodyPr wrap="square">
            <a:spAutoFit/>
          </a:bodyPr>
          <a:lstStyle>
            <a:lvl1pPr marL="536575" indent="-536575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1190625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59893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20066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414905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872105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329305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786505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243705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indent="0" eaLnBrk="1" hangingPunct="1">
              <a:lnSpc>
                <a:spcPct val="130000"/>
              </a:lnSpc>
              <a:buFontTx/>
              <a:buNone/>
            </a:pPr>
            <a:r>
              <a:rPr lang="en-US" altLang="zh-CN" sz="1600" dirty="0">
                <a:solidFill>
                  <a:schemeClr val="tx1"/>
                </a:solidFill>
                <a:cs typeface="Times New Roman" panose="02020603050405020304" pitchFamily="18" charset="0"/>
              </a:rPr>
              <a:t>A.   These are about </a:t>
            </a:r>
            <a:r>
              <a:rPr lang="en-US" altLang="zh-CN" sz="1600" dirty="0">
                <a:solidFill>
                  <a:srgbClr val="FF0000"/>
                </a:solidFill>
                <a:cs typeface="Times New Roman" panose="02020603050405020304" pitchFamily="18" charset="0"/>
              </a:rPr>
              <a:t>making yourself a better person</a:t>
            </a:r>
            <a:r>
              <a:rPr lang="en-US" altLang="zh-CN" sz="1600" dirty="0">
                <a:solidFill>
                  <a:schemeClr val="tx1"/>
                </a:solidFill>
                <a:cs typeface="Times New Roman" panose="02020603050405020304" pitchFamily="18" charset="0"/>
              </a:rPr>
              <a:t>.</a:t>
            </a:r>
            <a:endParaRPr lang="en-US" altLang="zh-CN" sz="1600" dirty="0">
              <a:solidFill>
                <a:schemeClr val="tx1"/>
              </a:solidFill>
              <a:cs typeface="Times New Roman" panose="02020603050405020304" pitchFamily="18" charset="0"/>
            </a:endParaRPr>
          </a:p>
          <a:p>
            <a:pPr marL="0" indent="0" eaLnBrk="1" hangingPunct="1">
              <a:lnSpc>
                <a:spcPct val="130000"/>
              </a:lnSpc>
              <a:buFontTx/>
              <a:buNone/>
            </a:pPr>
            <a:r>
              <a:rPr lang="en-US" altLang="zh-CN" sz="1600" dirty="0">
                <a:solidFill>
                  <a:schemeClr val="tx1"/>
                </a:solidFill>
                <a:cs typeface="Times New Roman" panose="02020603050405020304" pitchFamily="18" charset="0"/>
              </a:rPr>
              <a:t>B.   For example, a student may have to find more </a:t>
            </a:r>
            <a:r>
              <a:rPr lang="en-US" altLang="zh-CN" sz="1600" dirty="0">
                <a:solidFill>
                  <a:srgbClr val="FF0000"/>
                </a:solidFill>
                <a:cs typeface="Times New Roman" panose="02020603050405020304" pitchFamily="18" charset="0"/>
              </a:rPr>
              <a:t>time to study</a:t>
            </a:r>
            <a:r>
              <a:rPr lang="en-US" altLang="zh-CN" sz="1600" dirty="0">
                <a:solidFill>
                  <a:schemeClr val="tx1"/>
                </a:solidFill>
                <a:cs typeface="Times New Roman" panose="02020603050405020304" pitchFamily="18" charset="0"/>
              </a:rPr>
              <a:t>.  </a:t>
            </a:r>
            <a:endParaRPr lang="en-US" altLang="zh-CN" sz="1600" dirty="0">
              <a:solidFill>
                <a:schemeClr val="tx1"/>
              </a:solidFill>
              <a:cs typeface="Times New Roman" panose="02020603050405020304" pitchFamily="18" charset="0"/>
            </a:endParaRPr>
          </a:p>
          <a:p>
            <a:pPr eaLnBrk="1" hangingPunct="1">
              <a:lnSpc>
                <a:spcPct val="130000"/>
              </a:lnSpc>
            </a:pPr>
            <a:r>
              <a:rPr lang="en-US" altLang="zh-CN" sz="1600" dirty="0">
                <a:solidFill>
                  <a:schemeClr val="tx1"/>
                </a:solidFill>
                <a:cs typeface="Times New Roman" panose="02020603050405020304" pitchFamily="18" charset="0"/>
              </a:rPr>
              <a:t>C.   </a:t>
            </a:r>
            <a:r>
              <a:rPr lang="en-US" altLang="zh-CN" sz="1600" dirty="0">
                <a:solidFill>
                  <a:schemeClr val="tx1"/>
                </a:solidFill>
              </a:rPr>
              <a:t>There are good </a:t>
            </a:r>
            <a:r>
              <a:rPr lang="en-US" altLang="zh-CN" sz="1600" dirty="0">
                <a:solidFill>
                  <a:srgbClr val="FF0000"/>
                </a:solidFill>
              </a:rPr>
              <a:t>reasons</a:t>
            </a:r>
            <a:r>
              <a:rPr lang="en-US" altLang="zh-CN" sz="1600" dirty="0">
                <a:solidFill>
                  <a:schemeClr val="tx1"/>
                </a:solidFill>
              </a:rPr>
              <a:t> for this.</a:t>
            </a:r>
            <a:endParaRPr lang="en-US" altLang="zh-CN" sz="1600" dirty="0">
              <a:solidFill>
                <a:schemeClr val="tx1"/>
              </a:solidFill>
            </a:endParaRPr>
          </a:p>
          <a:p>
            <a:pPr eaLnBrk="1" hangingPunct="1">
              <a:lnSpc>
                <a:spcPct val="130000"/>
              </a:lnSpc>
            </a:pPr>
            <a:r>
              <a:rPr lang="en-US" altLang="zh-CN" sz="1600" dirty="0">
                <a:solidFill>
                  <a:schemeClr val="tx1"/>
                </a:solidFill>
              </a:rPr>
              <a:t>D.   </a:t>
            </a:r>
            <a:r>
              <a:rPr lang="en-US" altLang="zh-CN" sz="1600" dirty="0">
                <a:solidFill>
                  <a:srgbClr val="FF0000"/>
                </a:solidFill>
              </a:rPr>
              <a:t>The start of the year</a:t>
            </a:r>
            <a:r>
              <a:rPr lang="en-US" altLang="zh-CN" sz="1600" dirty="0">
                <a:solidFill>
                  <a:schemeClr val="tx1"/>
                </a:solidFill>
              </a:rPr>
              <a:t> is often a time for making resolutions. </a:t>
            </a:r>
            <a:r>
              <a:rPr lang="en-US" altLang="zh-CN" sz="1600" dirty="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endParaRPr lang="en-US" altLang="zh-CN" sz="1600" dirty="0"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839416" y="1426131"/>
            <a:ext cx="10064127" cy="1138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1167130" indent="-987425" eaLnBrk="1" hangingPunct="1">
              <a:spcBef>
                <a:spcPct val="50000"/>
              </a:spcBef>
            </a:pPr>
            <a:r>
              <a:rPr lang="en-US" altLang="zh-CN" sz="3400" dirty="0" smtClean="0"/>
              <a:t>1. </a:t>
            </a:r>
            <a:r>
              <a:rPr lang="en-US" altLang="zh-CN" sz="3400" dirty="0" smtClean="0">
                <a:solidFill>
                  <a:srgbClr val="FF0000"/>
                </a:solidFill>
              </a:rPr>
              <a:t>D   The </a:t>
            </a:r>
            <a:r>
              <a:rPr lang="en-US" altLang="zh-CN" sz="3400" dirty="0">
                <a:solidFill>
                  <a:srgbClr val="FF0000"/>
                </a:solidFill>
              </a:rPr>
              <a:t>start of the year is often a time for making </a:t>
            </a:r>
            <a:r>
              <a:rPr lang="en-US" altLang="zh-CN" sz="3400" dirty="0" smtClean="0">
                <a:solidFill>
                  <a:srgbClr val="FF0000"/>
                </a:solidFill>
              </a:rPr>
              <a:t>        resolutions</a:t>
            </a:r>
            <a:r>
              <a:rPr lang="en-US" altLang="zh-CN" sz="3400" dirty="0">
                <a:solidFill>
                  <a:srgbClr val="FF0000"/>
                </a:solidFill>
              </a:rPr>
              <a:t>.  </a:t>
            </a:r>
            <a:endParaRPr lang="en-US" altLang="zh-CN" sz="3400" dirty="0">
              <a:solidFill>
                <a:srgbClr val="FF0000"/>
              </a:solidFill>
            </a:endParaRPr>
          </a:p>
        </p:txBody>
      </p:sp>
      <p:sp>
        <p:nvSpPr>
          <p:cNvPr id="8" name="Text Box 9"/>
          <p:cNvSpPr txBox="1">
            <a:spLocks noChangeArrowheads="1"/>
          </p:cNvSpPr>
          <p:nvPr/>
        </p:nvSpPr>
        <p:spPr bwMode="auto">
          <a:xfrm>
            <a:off x="1415480" y="2564904"/>
            <a:ext cx="8534076" cy="66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lang="en-US" altLang="zh-CN" sz="3400" dirty="0" smtClean="0"/>
              <a:t>D </a:t>
            </a:r>
            <a:r>
              <a:rPr lang="zh-CN" altLang="en-US" sz="3400" dirty="0" smtClean="0"/>
              <a:t>句</a:t>
            </a:r>
            <a:r>
              <a:rPr lang="zh-CN" altLang="en-US" sz="3400" dirty="0"/>
              <a:t>意：新年伊始常</a:t>
            </a:r>
            <a:r>
              <a:rPr lang="zh-CN" altLang="en-US" sz="3400" dirty="0" smtClean="0"/>
              <a:t>是许下</a:t>
            </a:r>
            <a:r>
              <a:rPr lang="zh-CN" altLang="en-US" sz="3400" dirty="0"/>
              <a:t>新年决心的时候。</a:t>
            </a:r>
            <a:endParaRPr lang="en-US" altLang="zh-CN" sz="3400" dirty="0"/>
          </a:p>
        </p:txBody>
      </p:sp>
      <p:sp>
        <p:nvSpPr>
          <p:cNvPr id="11" name="Text Box 9"/>
          <p:cNvSpPr txBox="1">
            <a:spLocks noChangeArrowheads="1"/>
          </p:cNvSpPr>
          <p:nvPr/>
        </p:nvSpPr>
        <p:spPr bwMode="auto">
          <a:xfrm>
            <a:off x="1415480" y="3429000"/>
            <a:ext cx="10103152" cy="28130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zh-CN" altLang="en-US" sz="3400" dirty="0">
                <a:solidFill>
                  <a:srgbClr val="0070C0"/>
                </a:solidFill>
              </a:rPr>
              <a:t>第一段中介绍了</a:t>
            </a:r>
            <a:r>
              <a:rPr lang="en-US" altLang="zh-CN" sz="3400" dirty="0">
                <a:solidFill>
                  <a:srgbClr val="0070C0"/>
                </a:solidFill>
              </a:rPr>
              <a:t>resolution</a:t>
            </a:r>
            <a:r>
              <a:rPr lang="zh-CN" altLang="en-US" sz="3400" dirty="0">
                <a:solidFill>
                  <a:srgbClr val="0070C0"/>
                </a:solidFill>
              </a:rPr>
              <a:t>的意思。第一空格前句意“最普通的一种就是新年决心”，空格后句意为“当我们在新年的</a:t>
            </a:r>
            <a:r>
              <a:rPr lang="zh-CN" altLang="en-US" sz="3400" dirty="0" smtClean="0">
                <a:solidFill>
                  <a:srgbClr val="0070C0"/>
                </a:solidFill>
              </a:rPr>
              <a:t>开端许下</a:t>
            </a:r>
            <a:r>
              <a:rPr lang="zh-CN" altLang="en-US" sz="3400" dirty="0">
                <a:solidFill>
                  <a:srgbClr val="0070C0"/>
                </a:solidFill>
                <a:latin typeface="+mn-ea"/>
                <a:ea typeface="+mn-ea"/>
              </a:rPr>
              <a:t>新年决心的时候</a:t>
            </a:r>
            <a:r>
              <a:rPr lang="en-US" altLang="zh-CN" sz="3400" dirty="0">
                <a:solidFill>
                  <a:srgbClr val="0070C0"/>
                </a:solidFill>
                <a:latin typeface="+mn-ea"/>
                <a:ea typeface="+mn-ea"/>
              </a:rPr>
              <a:t>……</a:t>
            </a:r>
            <a:r>
              <a:rPr lang="zh-CN" altLang="en-US" sz="3400" dirty="0">
                <a:solidFill>
                  <a:srgbClr val="0070C0"/>
                </a:solidFill>
              </a:rPr>
              <a:t>”可推测出本空应填此句。</a:t>
            </a:r>
            <a:endParaRPr lang="en-US" altLang="zh-CN" sz="3400" dirty="0">
              <a:solidFill>
                <a:srgbClr val="0070C0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925108" y="434431"/>
            <a:ext cx="2160240" cy="646331"/>
          </a:xfrm>
          <a:prstGeom prst="rect">
            <a:avLst/>
          </a:prstGeom>
          <a:solidFill>
            <a:srgbClr val="FFC000"/>
          </a:solidFill>
          <a:ln>
            <a:solidFill>
              <a:srgbClr val="9933FF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3600" dirty="0" smtClean="0">
                <a:solidFill>
                  <a:schemeClr val="bg1"/>
                </a:solidFill>
              </a:rPr>
              <a:t>阅读策略</a:t>
            </a:r>
            <a:endParaRPr lang="zh-CN" altLang="en-US" sz="3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11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ox 6"/>
          <p:cNvSpPr txBox="1">
            <a:spLocks noChangeArrowheads="1"/>
          </p:cNvSpPr>
          <p:nvPr/>
        </p:nvSpPr>
        <p:spPr bwMode="auto">
          <a:xfrm>
            <a:off x="1343472" y="1527721"/>
            <a:ext cx="10046444" cy="1379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en-US" altLang="zh-CN" sz="3400" dirty="0"/>
              <a:t>A</a:t>
            </a:r>
            <a:r>
              <a:rPr lang="zh-CN" altLang="en-US" sz="3400" dirty="0"/>
              <a:t>句意：这些决心是有关让你自己成为一名更优秀的人的。</a:t>
            </a:r>
            <a:endParaRPr lang="en-US" altLang="zh-CN" sz="3400" dirty="0"/>
          </a:p>
        </p:txBody>
      </p:sp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1343472" y="2907266"/>
            <a:ext cx="10013398" cy="1379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zh-CN" altLang="en-US" sz="3400" dirty="0">
                <a:solidFill>
                  <a:srgbClr val="0070C0"/>
                </a:solidFill>
              </a:rPr>
              <a:t>由前一句话“很多决心与自我提高有关。”，可知空格处是对这句的进一步解释。</a:t>
            </a:r>
            <a:endParaRPr lang="en-US" altLang="zh-CN" sz="3400" dirty="0">
              <a:solidFill>
                <a:srgbClr val="0070C0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1035990" y="908720"/>
            <a:ext cx="10225136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/>
              <a:t>2. </a:t>
            </a:r>
            <a:r>
              <a:rPr lang="en-US" altLang="zh-CN" dirty="0" smtClean="0">
                <a:solidFill>
                  <a:srgbClr val="FF0000"/>
                </a:solidFill>
              </a:rPr>
              <a:t>A These </a:t>
            </a:r>
            <a:r>
              <a:rPr lang="en-US" altLang="zh-CN" dirty="0">
                <a:solidFill>
                  <a:srgbClr val="FF0000"/>
                </a:solidFill>
              </a:rPr>
              <a:t>are about making yourself a better person.</a:t>
            </a:r>
            <a:endParaRPr lang="en-US" altLang="zh-CN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6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8"/>
          <p:cNvSpPr txBox="1">
            <a:spLocks noChangeArrowheads="1"/>
          </p:cNvSpPr>
          <p:nvPr/>
        </p:nvSpPr>
        <p:spPr bwMode="auto">
          <a:xfrm>
            <a:off x="1229290" y="2233365"/>
            <a:ext cx="10157414" cy="1379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en-US" altLang="zh-CN" sz="3400" dirty="0"/>
              <a:t>B</a:t>
            </a:r>
            <a:r>
              <a:rPr lang="zh-CN" altLang="en-US" sz="3400" dirty="0"/>
              <a:t>句意：例如</a:t>
            </a:r>
            <a:r>
              <a:rPr lang="en-US" altLang="zh-CN" sz="3400" dirty="0"/>
              <a:t>, </a:t>
            </a:r>
            <a:r>
              <a:rPr lang="zh-CN" altLang="en-US" sz="3400" dirty="0"/>
              <a:t>一名学生可能必须利用更多的时间来学习。</a:t>
            </a:r>
            <a:endParaRPr lang="en-US" altLang="zh-CN" sz="3400" dirty="0"/>
          </a:p>
        </p:txBody>
      </p:sp>
      <p:sp>
        <p:nvSpPr>
          <p:cNvPr id="3" name="Text Box 9"/>
          <p:cNvSpPr txBox="1">
            <a:spLocks noChangeArrowheads="1"/>
          </p:cNvSpPr>
          <p:nvPr/>
        </p:nvSpPr>
        <p:spPr bwMode="auto">
          <a:xfrm>
            <a:off x="1199456" y="3601517"/>
            <a:ext cx="10157414" cy="2059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zh-CN" altLang="en-US" sz="3400" dirty="0">
                <a:solidFill>
                  <a:srgbClr val="0070C0"/>
                </a:solidFill>
              </a:rPr>
              <a:t>本段中介绍了不同类型的决心，并一一举例说明。由空格前所列第三种 “与更好的计划有关的决心”，本空格处应为举例说明这种类型的决心的情况。</a:t>
            </a:r>
            <a:endParaRPr lang="en-US" altLang="zh-CN" sz="3400" dirty="0">
              <a:solidFill>
                <a:srgbClr val="0070C0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1199456" y="840142"/>
            <a:ext cx="10156452" cy="13848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44500" lvl="0" indent="-444500">
              <a:lnSpc>
                <a:spcPct val="130000"/>
              </a:lnSpc>
            </a:pPr>
            <a:r>
              <a:rPr lang="en-US" altLang="zh-CN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B For </a:t>
            </a:r>
            <a:r>
              <a:rPr lang="en-US" altLang="zh-CN" dirty="0">
                <a:solidFill>
                  <a:srgbClr val="FF0000"/>
                </a:solidFill>
                <a:cs typeface="Times New Roman" panose="02020603050405020304" pitchFamily="18" charset="0"/>
              </a:rPr>
              <a:t>example, a student may have to find more time to study.  </a:t>
            </a:r>
            <a:endParaRPr lang="en-US" altLang="zh-CN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6"/>
          <p:cNvSpPr txBox="1">
            <a:spLocks noChangeArrowheads="1"/>
          </p:cNvSpPr>
          <p:nvPr/>
        </p:nvSpPr>
        <p:spPr bwMode="auto">
          <a:xfrm>
            <a:off x="1487488" y="1668289"/>
            <a:ext cx="7596188" cy="7201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en-US" altLang="zh-CN" sz="3400" dirty="0"/>
              <a:t>C</a:t>
            </a:r>
            <a:r>
              <a:rPr lang="zh-CN" altLang="en-US" sz="3400" dirty="0"/>
              <a:t>句意</a:t>
            </a:r>
            <a:r>
              <a:rPr lang="en-US" altLang="zh-CN" sz="3400" dirty="0"/>
              <a:t>: </a:t>
            </a:r>
            <a:r>
              <a:rPr lang="zh-CN" altLang="en-US" sz="3400" dirty="0"/>
              <a:t>对此种情况有不错的理由。</a:t>
            </a:r>
            <a:endParaRPr lang="en-US" altLang="zh-CN" sz="3400" dirty="0"/>
          </a:p>
        </p:txBody>
      </p:sp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1379537" y="2344114"/>
            <a:ext cx="10189071" cy="28130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zh-CN" altLang="en-US" sz="3400" dirty="0">
                <a:solidFill>
                  <a:srgbClr val="0070C0"/>
                </a:solidFill>
              </a:rPr>
              <a:t>本段中心意思是对许下新年决心这种想法的怀疑。由空格前句意“人们很难实现他们”，及空格后的两句都是叙述不能实现这些决心的原因</a:t>
            </a:r>
            <a:r>
              <a:rPr lang="en-US" altLang="zh-CN" sz="3400" dirty="0">
                <a:solidFill>
                  <a:srgbClr val="0070C0"/>
                </a:solidFill>
              </a:rPr>
              <a:t>, </a:t>
            </a:r>
            <a:r>
              <a:rPr lang="zh-CN" altLang="en-US" sz="3400" dirty="0">
                <a:solidFill>
                  <a:srgbClr val="0070C0"/>
                </a:solidFill>
              </a:rPr>
              <a:t>可知空格处应选</a:t>
            </a:r>
            <a:r>
              <a:rPr lang="en-US" altLang="zh-CN" sz="3400" dirty="0">
                <a:solidFill>
                  <a:srgbClr val="0070C0"/>
                </a:solidFill>
              </a:rPr>
              <a:t>C</a:t>
            </a:r>
            <a:r>
              <a:rPr lang="zh-CN" altLang="en-US" sz="3400" dirty="0">
                <a:solidFill>
                  <a:srgbClr val="0070C0"/>
                </a:solidFill>
              </a:rPr>
              <a:t>句。</a:t>
            </a:r>
            <a:endParaRPr lang="en-US" altLang="zh-CN" sz="3400" dirty="0">
              <a:solidFill>
                <a:srgbClr val="0070C0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1055440" y="1052736"/>
            <a:ext cx="6917919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3. </a:t>
            </a:r>
            <a:r>
              <a:rPr lang="en-US" altLang="zh-CN" dirty="0" smtClean="0">
                <a:solidFill>
                  <a:srgbClr val="FF0000"/>
                </a:solidFill>
              </a:rPr>
              <a:t>C There </a:t>
            </a:r>
            <a:r>
              <a:rPr lang="en-US" altLang="zh-CN" dirty="0">
                <a:solidFill>
                  <a:srgbClr val="FF0000"/>
                </a:solidFill>
              </a:rPr>
              <a:t>are good reasons for this.</a:t>
            </a:r>
            <a:endParaRPr lang="en-US" altLang="zh-CN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Box 9"/>
          <p:cNvSpPr txBox="1">
            <a:spLocks noChangeArrowheads="1"/>
          </p:cNvSpPr>
          <p:nvPr/>
        </p:nvSpPr>
        <p:spPr bwMode="auto">
          <a:xfrm>
            <a:off x="1248563" y="3901734"/>
            <a:ext cx="10097772" cy="14527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1708150" indent="-1708150" eaLnBrk="1" hangingPunct="1">
              <a:lnSpc>
                <a:spcPct val="130000"/>
              </a:lnSpc>
            </a:pPr>
            <a:r>
              <a:rPr lang="zh-CN" altLang="en-US" sz="3400" dirty="0">
                <a:solidFill>
                  <a:srgbClr val="FF0000"/>
                </a:solidFill>
              </a:rPr>
              <a:t>第三段：</a:t>
            </a:r>
            <a:r>
              <a:rPr lang="en-US" altLang="zh-CN" sz="3400" dirty="0"/>
              <a:t>People hardly ever keep </a:t>
            </a:r>
            <a:r>
              <a:rPr lang="en-US" altLang="zh-CN" sz="3400" dirty="0" smtClean="0"/>
              <a:t>them! … the </a:t>
            </a:r>
            <a:r>
              <a:rPr lang="en-US" altLang="zh-CN" sz="3400" dirty="0"/>
              <a:t>best resolution is to have no </a:t>
            </a:r>
            <a:r>
              <a:rPr lang="en-US" altLang="zh-CN" sz="3400" dirty="0" smtClean="0"/>
              <a:t>resolutions</a:t>
            </a:r>
            <a:r>
              <a:rPr lang="en-US" altLang="zh-CN" sz="3400" dirty="0"/>
              <a:t>!</a:t>
            </a:r>
            <a:endParaRPr lang="en-US" altLang="zh-CN" sz="3400" dirty="0"/>
          </a:p>
        </p:txBody>
      </p:sp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1271464" y="1196752"/>
            <a:ext cx="10009112" cy="14527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1708150" indent="-1708150" eaLnBrk="1" hangingPunct="1">
              <a:lnSpc>
                <a:spcPct val="130000"/>
              </a:lnSpc>
            </a:pPr>
            <a:r>
              <a:rPr lang="zh-CN" altLang="en-US" sz="3400" dirty="0">
                <a:solidFill>
                  <a:srgbClr val="FF0000"/>
                </a:solidFill>
                <a:cs typeface="Times New Roman" panose="02020603050405020304" pitchFamily="18" charset="0"/>
              </a:rPr>
              <a:t>第一段：</a:t>
            </a:r>
            <a:r>
              <a:rPr lang="en-US" altLang="zh-CN" sz="3400" dirty="0">
                <a:cs typeface="Times New Roman" panose="02020603050405020304" pitchFamily="18" charset="0"/>
              </a:rPr>
              <a:t>It’s a kind of promise. However, </a:t>
            </a:r>
            <a:r>
              <a:rPr lang="en-US" altLang="zh-CN" sz="3400" dirty="0" smtClean="0">
                <a:cs typeface="Times New Roman" panose="02020603050405020304" pitchFamily="18" charset="0"/>
              </a:rPr>
              <a:t>promises </a:t>
            </a:r>
            <a:r>
              <a:rPr lang="en-US" altLang="zh-CN" sz="3400" dirty="0">
                <a:cs typeface="Times New Roman" panose="02020603050405020304" pitchFamily="18" charset="0"/>
              </a:rPr>
              <a:t>you make to yourself  </a:t>
            </a:r>
            <a:r>
              <a:rPr lang="en-US" altLang="zh-CN" sz="3400" dirty="0" smtClean="0">
                <a:cs typeface="Times New Roman" panose="02020603050405020304" pitchFamily="18" charset="0"/>
              </a:rPr>
              <a:t>are resolutions, …</a:t>
            </a:r>
            <a:r>
              <a:rPr lang="en-US" altLang="zh-CN" sz="3400" dirty="0" smtClean="0">
                <a:solidFill>
                  <a:srgbClr val="C00000"/>
                </a:solidFill>
                <a:cs typeface="Times New Roman" panose="02020603050405020304" pitchFamily="18" charset="0"/>
              </a:rPr>
              <a:t>   </a:t>
            </a:r>
            <a:endParaRPr lang="en-US" altLang="zh-CN" sz="3400" dirty="0">
              <a:solidFill>
                <a:srgbClr val="C00000"/>
              </a:solidFill>
              <a:cs typeface="Times New Roman" panose="02020603050405020304" pitchFamily="18" charset="0"/>
            </a:endParaRPr>
          </a:p>
        </p:txBody>
      </p:sp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1270728" y="2548190"/>
            <a:ext cx="10053442" cy="13848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1708150" indent="-1708150" eaLnBrk="1" hangingPunct="1">
              <a:lnSpc>
                <a:spcPct val="130000"/>
              </a:lnSpc>
              <a:tabLst>
                <a:tab pos="1610995" algn="l"/>
              </a:tabLst>
            </a:pPr>
            <a:r>
              <a:rPr lang="zh-CN" altLang="en-US" sz="3400" dirty="0">
                <a:solidFill>
                  <a:srgbClr val="FF0000"/>
                </a:solidFill>
              </a:rPr>
              <a:t>第二段：</a:t>
            </a:r>
            <a:r>
              <a:rPr lang="en-US" altLang="zh-CN" sz="3400" dirty="0"/>
              <a:t>There are different kinds of </a:t>
            </a:r>
            <a:r>
              <a:rPr lang="en-US" altLang="zh-CN" sz="3400" dirty="0" smtClean="0"/>
              <a:t>resolutions</a:t>
            </a:r>
            <a:r>
              <a:rPr lang="en-US" altLang="zh-CN" sz="3400" dirty="0"/>
              <a:t>. Some…; Some </a:t>
            </a:r>
            <a:r>
              <a:rPr lang="en-US" altLang="zh-CN" sz="3400" dirty="0" smtClean="0"/>
              <a:t>resolutions</a:t>
            </a:r>
            <a:r>
              <a:rPr lang="en-US" altLang="zh-CN" sz="3400" dirty="0"/>
              <a:t>… </a:t>
            </a:r>
            <a:endParaRPr lang="en-US" altLang="zh-CN" sz="34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4" name="Text Box 4"/>
          <p:cNvSpPr txBox="1">
            <a:spLocks noChangeArrowheads="1"/>
          </p:cNvSpPr>
          <p:nvPr/>
        </p:nvSpPr>
        <p:spPr bwMode="auto">
          <a:xfrm>
            <a:off x="911423" y="2200971"/>
            <a:ext cx="6185899" cy="24560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808355" indent="-808355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1428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608455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787525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196723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42443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88163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33883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79603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dirty="0">
                <a:cs typeface="Times New Roman" panose="02020603050405020304" pitchFamily="18" charset="0"/>
              </a:rPr>
              <a:t>1.</a:t>
            </a:r>
            <a:r>
              <a:rPr lang="en-US" altLang="zh-CN" dirty="0">
                <a:solidFill>
                  <a:srgbClr val="FF0000"/>
                </a:solidFill>
                <a:cs typeface="Times New Roman" panose="02020603050405020304" pitchFamily="18" charset="0"/>
              </a:rPr>
              <a:t> able  </a:t>
            </a:r>
            <a:r>
              <a:rPr lang="en-US" altLang="zh-CN" i="1" dirty="0">
                <a:solidFill>
                  <a:srgbClr val="FF0000"/>
                </a:solidFill>
                <a:cs typeface="Times New Roman" panose="02020603050405020304" pitchFamily="18" charset="0"/>
              </a:rPr>
              <a:t>adj.</a:t>
            </a:r>
            <a:r>
              <a:rPr lang="en-US" altLang="zh-CN" dirty="0">
                <a:solidFill>
                  <a:srgbClr val="FF0000"/>
                </a:solidFill>
                <a:cs typeface="Times New Roman" panose="02020603050405020304" pitchFamily="18" charset="0"/>
              </a:rPr>
              <a:t>   </a:t>
            </a:r>
            <a:r>
              <a:rPr lang="zh-CN" altLang="en-US" dirty="0">
                <a:solidFill>
                  <a:srgbClr val="FF0000"/>
                </a:solidFill>
                <a:cs typeface="Times New Roman" panose="02020603050405020304" pitchFamily="18" charset="0"/>
              </a:rPr>
              <a:t>能够</a:t>
            </a:r>
            <a:endParaRPr lang="zh-CN" altLang="en-US" dirty="0">
              <a:solidFill>
                <a:srgbClr val="FF0000"/>
              </a:solidFill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dirty="0">
                <a:cs typeface="Times New Roman" panose="02020603050405020304" pitchFamily="18" charset="0"/>
              </a:rPr>
              <a:t>    </a:t>
            </a:r>
            <a:r>
              <a:rPr lang="en-US" altLang="zh-CN" dirty="0">
                <a:solidFill>
                  <a:srgbClr val="FF0000"/>
                </a:solidFill>
                <a:cs typeface="Times New Roman" panose="02020603050405020304" pitchFamily="18" charset="0"/>
              </a:rPr>
              <a:t>be able to  </a:t>
            </a:r>
            <a:r>
              <a:rPr lang="zh-CN" altLang="en-US" dirty="0">
                <a:solidFill>
                  <a:srgbClr val="FF0000"/>
                </a:solidFill>
                <a:cs typeface="Times New Roman" panose="02020603050405020304" pitchFamily="18" charset="0"/>
              </a:rPr>
              <a:t>能够做某事</a:t>
            </a:r>
            <a:endParaRPr lang="en-US" altLang="zh-CN" dirty="0">
              <a:cs typeface="Times New Roman" panose="02020603050405020304" pitchFamily="18" charset="0"/>
            </a:endParaRPr>
          </a:p>
          <a:p>
            <a:pPr marL="1078230" indent="-1078230" eaLnBrk="1" hangingPunct="1">
              <a:lnSpc>
                <a:spcPct val="120000"/>
              </a:lnSpc>
            </a:pPr>
            <a:r>
              <a:rPr lang="en-US" altLang="zh-CN" dirty="0">
                <a:cs typeface="Times New Roman" panose="02020603050405020304" pitchFamily="18" charset="0"/>
              </a:rPr>
              <a:t>    e.g. </a:t>
            </a:r>
            <a:r>
              <a:rPr lang="en-US" altLang="zh-CN" dirty="0" smtClean="0">
                <a:cs typeface="Times New Roman" panose="02020603050405020304" pitchFamily="18" charset="0"/>
              </a:rPr>
              <a:t>They </a:t>
            </a:r>
            <a:r>
              <a:rPr lang="en-US" altLang="zh-CN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are </a:t>
            </a:r>
            <a:r>
              <a:rPr lang="en-US" altLang="zh-CN" dirty="0">
                <a:solidFill>
                  <a:srgbClr val="FF0000"/>
                </a:solidFill>
                <a:cs typeface="Times New Roman" panose="02020603050405020304" pitchFamily="18" charset="0"/>
              </a:rPr>
              <a:t>able to </a:t>
            </a:r>
            <a:r>
              <a:rPr lang="en-US" altLang="zh-CN" dirty="0">
                <a:cs typeface="Times New Roman" panose="02020603050405020304" pitchFamily="18" charset="0"/>
              </a:rPr>
              <a:t>speak English </a:t>
            </a:r>
            <a:r>
              <a:rPr lang="en-US" altLang="zh-CN" dirty="0" smtClean="0">
                <a:cs typeface="Times New Roman" panose="02020603050405020304" pitchFamily="18" charset="0"/>
              </a:rPr>
              <a:t>well.          </a:t>
            </a:r>
            <a:endParaRPr lang="zh-CN" altLang="en-US" dirty="0"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9616" y="404664"/>
            <a:ext cx="6762340" cy="140196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7322" y="2123545"/>
            <a:ext cx="3916365" cy="26109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120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12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5"/>
          <p:cNvSpPr txBox="1">
            <a:spLocks noChangeArrowheads="1"/>
          </p:cNvSpPr>
          <p:nvPr/>
        </p:nvSpPr>
        <p:spPr bwMode="auto">
          <a:xfrm>
            <a:off x="1415480" y="116632"/>
            <a:ext cx="9469808" cy="6586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5000"/>
              </a:lnSpc>
            </a:pPr>
            <a:r>
              <a:rPr lang="en-US" altLang="zh-CN" dirty="0">
                <a:solidFill>
                  <a:srgbClr val="0000FF"/>
                </a:solidFill>
                <a:latin typeface="Arial" panose="020B0604020202020204" pitchFamily="34" charset="0"/>
              </a:rPr>
              <a:t>Read the passage </a:t>
            </a:r>
            <a:r>
              <a:rPr lang="en-US" altLang="zh-CN" dirty="0" smtClean="0">
                <a:solidFill>
                  <a:srgbClr val="0000FF"/>
                </a:solidFill>
                <a:latin typeface="Arial" panose="020B0604020202020204" pitchFamily="34" charset="0"/>
              </a:rPr>
              <a:t>again and fill in the blanks.</a:t>
            </a:r>
            <a:endParaRPr lang="en-US" altLang="zh-CN" dirty="0">
              <a:solidFill>
                <a:srgbClr val="0000FF"/>
              </a:solidFill>
              <a:latin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75274"/>
            <a:ext cx="12072664" cy="608272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6688" y="0"/>
            <a:ext cx="12288688" cy="70294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5663952" y="5384102"/>
            <a:ext cx="197201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too </a:t>
            </a:r>
            <a:r>
              <a:rPr lang="en-US" altLang="zh-CN" sz="2800" dirty="0">
                <a:solidFill>
                  <a:srgbClr val="FF0000"/>
                </a:solidFill>
                <a:cs typeface="Times New Roman" panose="02020603050405020304" pitchFamily="18" charset="0"/>
              </a:rPr>
              <a:t>difficult</a:t>
            </a:r>
            <a:endParaRPr lang="en-US" altLang="zh-CN" sz="2800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9787986" y="44624"/>
            <a:ext cx="142058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>
                <a:solidFill>
                  <a:srgbClr val="FF0000"/>
                </a:solidFill>
                <a:cs typeface="Times New Roman" panose="02020603050405020304" pitchFamily="18" charset="0"/>
              </a:rPr>
              <a:t>yourself</a:t>
            </a:r>
            <a:endParaRPr lang="zh-CN" altLang="en-US" sz="2800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400256" y="1196752"/>
            <a:ext cx="1944216" cy="5522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60000"/>
              </a:lnSpc>
            </a:pPr>
            <a:r>
              <a:rPr lang="en-US" altLang="zh-CN" sz="2400" dirty="0">
                <a:solidFill>
                  <a:srgbClr val="FF0000"/>
                </a:solidFill>
                <a:cs typeface="Times New Roman" panose="02020603050405020304" pitchFamily="18" charset="0"/>
              </a:rPr>
              <a:t>At the beginning of</a:t>
            </a:r>
            <a:endParaRPr lang="zh-CN" altLang="en-US" sz="2400" dirty="0"/>
          </a:p>
        </p:txBody>
      </p:sp>
      <p:sp>
        <p:nvSpPr>
          <p:cNvPr id="6" name="矩形 5"/>
          <p:cNvSpPr/>
          <p:nvPr/>
        </p:nvSpPr>
        <p:spPr>
          <a:xfrm>
            <a:off x="10416480" y="2708920"/>
            <a:ext cx="1800200" cy="5724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60000"/>
              </a:lnSpc>
            </a:pPr>
            <a:r>
              <a:rPr lang="en-US" altLang="zh-CN" sz="2600" dirty="0">
                <a:solidFill>
                  <a:srgbClr val="FF0000"/>
                </a:solidFill>
                <a:cs typeface="Times New Roman" panose="02020603050405020304" pitchFamily="18" charset="0"/>
              </a:rPr>
              <a:t>family and friends</a:t>
            </a:r>
            <a:endParaRPr lang="zh-CN" altLang="en-US" sz="2600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951984" y="3193812"/>
            <a:ext cx="287123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>
                <a:solidFill>
                  <a:srgbClr val="FF0000"/>
                </a:solidFill>
                <a:cs typeface="Times New Roman" panose="02020603050405020304" pitchFamily="18" charset="0"/>
              </a:rPr>
              <a:t>self-improvement</a:t>
            </a:r>
            <a:endParaRPr lang="zh-CN" altLang="en-US" sz="28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7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Text Box 2"/>
          <p:cNvSpPr txBox="1">
            <a:spLocks noChangeArrowheads="1"/>
          </p:cNvSpPr>
          <p:nvPr/>
        </p:nvSpPr>
        <p:spPr bwMode="auto">
          <a:xfrm>
            <a:off x="1019369" y="3104118"/>
            <a:ext cx="10476158" cy="26530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spcBef>
                <a:spcPct val="50000"/>
              </a:spcBef>
            </a:pPr>
            <a:r>
              <a:rPr lang="en-US" altLang="zh-CN" sz="3200" dirty="0"/>
              <a:t>Resolutions are different kinds of ____________________, and the most common kind is ____________________. When we make resolutions _________________ the year, we hope that we ____________________ improve our lives. </a:t>
            </a:r>
            <a:endParaRPr lang="en-US" altLang="zh-CN" sz="3200" dirty="0"/>
          </a:p>
        </p:txBody>
      </p:sp>
      <p:sp>
        <p:nvSpPr>
          <p:cNvPr id="95235" name="Text Box 3"/>
          <p:cNvSpPr txBox="1">
            <a:spLocks noChangeArrowheads="1"/>
          </p:cNvSpPr>
          <p:nvPr/>
        </p:nvSpPr>
        <p:spPr bwMode="auto">
          <a:xfrm>
            <a:off x="983432" y="1844824"/>
            <a:ext cx="9900094" cy="12741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ct val="50000"/>
              </a:spcBef>
            </a:pPr>
            <a:r>
              <a:rPr lang="en-US" altLang="zh-CN" sz="3200" dirty="0">
                <a:solidFill>
                  <a:srgbClr val="0000FF"/>
                </a:solidFill>
                <a:latin typeface="Arial" panose="020B0604020202020204" pitchFamily="34" charset="0"/>
              </a:rPr>
              <a:t>F</a:t>
            </a:r>
            <a:r>
              <a:rPr lang="en-US" altLang="zh-CN" sz="3200" dirty="0" smtClean="0">
                <a:solidFill>
                  <a:srgbClr val="0000FF"/>
                </a:solidFill>
                <a:latin typeface="Arial" panose="020B0604020202020204" pitchFamily="34" charset="0"/>
              </a:rPr>
              <a:t>inish </a:t>
            </a:r>
            <a:r>
              <a:rPr lang="en-US" altLang="zh-CN" sz="3200" dirty="0">
                <a:solidFill>
                  <a:srgbClr val="0000FF"/>
                </a:solidFill>
                <a:latin typeface="Arial" panose="020B0604020202020204" pitchFamily="34" charset="0"/>
              </a:rPr>
              <a:t>the summary of the text and then try to retell it.</a:t>
            </a:r>
            <a:endParaRPr lang="en-US" altLang="zh-CN" sz="3200" dirty="0">
              <a:solidFill>
                <a:srgbClr val="0000FF"/>
              </a:solidFill>
              <a:latin typeface="Arial" panose="020B0604020202020204" pitchFamily="34" charset="0"/>
            </a:endParaRPr>
          </a:p>
        </p:txBody>
      </p:sp>
      <p:sp>
        <p:nvSpPr>
          <p:cNvPr id="95236" name="Text Box 4"/>
          <p:cNvSpPr txBox="1">
            <a:spLocks noChangeArrowheads="1"/>
          </p:cNvSpPr>
          <p:nvPr/>
        </p:nvSpPr>
        <p:spPr bwMode="auto">
          <a:xfrm>
            <a:off x="7911990" y="3060106"/>
            <a:ext cx="1751377" cy="7325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3200" dirty="0">
                <a:solidFill>
                  <a:srgbClr val="FF0000"/>
                </a:solidFill>
              </a:rPr>
              <a:t>promises</a:t>
            </a:r>
            <a:endParaRPr lang="en-US" altLang="zh-CN" sz="3200" dirty="0">
              <a:solidFill>
                <a:srgbClr val="FF0000"/>
              </a:solidFill>
            </a:endParaRPr>
          </a:p>
        </p:txBody>
      </p:sp>
      <p:sp>
        <p:nvSpPr>
          <p:cNvPr id="95237" name="Text Box 5"/>
          <p:cNvSpPr txBox="1">
            <a:spLocks noChangeArrowheads="1"/>
          </p:cNvSpPr>
          <p:nvPr/>
        </p:nvSpPr>
        <p:spPr bwMode="auto">
          <a:xfrm>
            <a:off x="5843905" y="4332151"/>
            <a:ext cx="3672408" cy="7325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3200" dirty="0">
                <a:solidFill>
                  <a:srgbClr val="FF0000"/>
                </a:solidFill>
              </a:rPr>
              <a:t>at the beginning of</a:t>
            </a:r>
            <a:endParaRPr lang="en-US" altLang="zh-CN" sz="3200" dirty="0">
              <a:solidFill>
                <a:srgbClr val="FF0000"/>
              </a:solidFill>
            </a:endParaRPr>
          </a:p>
        </p:txBody>
      </p:sp>
      <p:sp>
        <p:nvSpPr>
          <p:cNvPr id="95238" name="Text Box 6"/>
          <p:cNvSpPr txBox="1">
            <a:spLocks noChangeArrowheads="1"/>
          </p:cNvSpPr>
          <p:nvPr/>
        </p:nvSpPr>
        <p:spPr bwMode="auto">
          <a:xfrm>
            <a:off x="4666852" y="4944068"/>
            <a:ext cx="2354106" cy="7325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3200" dirty="0">
                <a:solidFill>
                  <a:srgbClr val="FF0000"/>
                </a:solidFill>
              </a:rPr>
              <a:t>are going to </a:t>
            </a:r>
            <a:endParaRPr lang="en-US" altLang="zh-CN" sz="3200" dirty="0">
              <a:solidFill>
                <a:srgbClr val="FF0000"/>
              </a:solidFill>
            </a:endParaRPr>
          </a:p>
        </p:txBody>
      </p:sp>
      <p:sp>
        <p:nvSpPr>
          <p:cNvPr id="95239" name="Rectangle 7"/>
          <p:cNvSpPr>
            <a:spLocks noChangeArrowheads="1"/>
          </p:cNvSpPr>
          <p:nvPr/>
        </p:nvSpPr>
        <p:spPr bwMode="auto">
          <a:xfrm>
            <a:off x="6336830" y="3764130"/>
            <a:ext cx="4169090" cy="7325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3200" dirty="0">
                <a:solidFill>
                  <a:srgbClr val="FF0000"/>
                </a:solidFill>
              </a:rPr>
              <a:t>New Year’s resolutions</a:t>
            </a:r>
            <a:endParaRPr lang="en-US" altLang="zh-CN" sz="3200" dirty="0">
              <a:solidFill>
                <a:srgbClr val="FF0000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1657" y="755071"/>
            <a:ext cx="4876397" cy="9143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5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95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95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95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236" grpId="0"/>
      <p:bldP spid="95237" grpId="0"/>
      <p:bldP spid="95238" grpId="0"/>
      <p:bldP spid="95239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/>
          <p:cNvSpPr>
            <a:spLocks noChangeArrowheads="1"/>
          </p:cNvSpPr>
          <p:nvPr/>
        </p:nvSpPr>
        <p:spPr bwMode="auto">
          <a:xfrm>
            <a:off x="830233" y="957309"/>
            <a:ext cx="10531533" cy="5149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3200" dirty="0"/>
              <a:t>There are different kinds of resolutions. Some are about ________________________ health. Some have to do with ________________________. Some are about better planning, like ________________________ for school </a:t>
            </a:r>
            <a:r>
              <a:rPr lang="en-US" altLang="zh-CN" sz="3200" dirty="0" smtClean="0"/>
              <a:t>work. Although </a:t>
            </a:r>
            <a:r>
              <a:rPr lang="en-US" altLang="zh-CN" sz="3200" dirty="0"/>
              <a:t>there are differences, most resolutions ________________________. People hardly ever keep them</a:t>
            </a:r>
            <a:r>
              <a:rPr lang="en-US" altLang="zh-CN" sz="3200" dirty="0" smtClean="0"/>
              <a:t>!</a:t>
            </a:r>
            <a:r>
              <a:rPr lang="en-US" altLang="zh-CN" sz="3200" dirty="0">
                <a:solidFill>
                  <a:srgbClr val="FF0000"/>
                </a:solidFill>
              </a:rPr>
              <a:t> </a:t>
            </a:r>
            <a:r>
              <a:rPr lang="en-US" altLang="zh-CN" sz="3200" dirty="0"/>
              <a:t>For this reason </a:t>
            </a:r>
            <a:r>
              <a:rPr lang="en-US" altLang="zh-CN" sz="3200" dirty="0" smtClean="0"/>
              <a:t>, some people say the best resolution is to ________________________!</a:t>
            </a:r>
            <a:endParaRPr lang="en-US" altLang="zh-CN" sz="3200" dirty="0"/>
          </a:p>
        </p:txBody>
      </p:sp>
      <p:sp>
        <p:nvSpPr>
          <p:cNvPr id="96259" name="Text Box 3"/>
          <p:cNvSpPr txBox="1">
            <a:spLocks noChangeArrowheads="1"/>
          </p:cNvSpPr>
          <p:nvPr/>
        </p:nvSpPr>
        <p:spPr bwMode="auto">
          <a:xfrm>
            <a:off x="2279576" y="1539002"/>
            <a:ext cx="1620957" cy="7325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3200" dirty="0">
                <a:solidFill>
                  <a:srgbClr val="FF0000"/>
                </a:solidFill>
              </a:rPr>
              <a:t>physical</a:t>
            </a:r>
            <a:endParaRPr lang="en-US" altLang="zh-CN" sz="3200" dirty="0">
              <a:solidFill>
                <a:srgbClr val="FF0000"/>
              </a:solidFill>
            </a:endParaRPr>
          </a:p>
        </p:txBody>
      </p:sp>
      <p:sp>
        <p:nvSpPr>
          <p:cNvPr id="96260" name="Text Box 4"/>
          <p:cNvSpPr txBox="1">
            <a:spLocks noChangeArrowheads="1"/>
          </p:cNvSpPr>
          <p:nvPr/>
        </p:nvSpPr>
        <p:spPr bwMode="auto">
          <a:xfrm>
            <a:off x="1631504" y="2205540"/>
            <a:ext cx="3253391" cy="7325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3200" dirty="0">
                <a:solidFill>
                  <a:srgbClr val="FF0000"/>
                </a:solidFill>
              </a:rPr>
              <a:t>self-improvement</a:t>
            </a:r>
            <a:endParaRPr lang="en-US" altLang="zh-CN" sz="3200" dirty="0">
              <a:solidFill>
                <a:srgbClr val="FF0000"/>
              </a:solidFill>
            </a:endParaRPr>
          </a:p>
        </p:txBody>
      </p:sp>
      <p:sp>
        <p:nvSpPr>
          <p:cNvPr id="96261" name="Text Box 5"/>
          <p:cNvSpPr txBox="1">
            <a:spLocks noChangeArrowheads="1"/>
          </p:cNvSpPr>
          <p:nvPr/>
        </p:nvSpPr>
        <p:spPr bwMode="auto">
          <a:xfrm>
            <a:off x="3719736" y="2831668"/>
            <a:ext cx="4104009" cy="7325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3200" dirty="0">
                <a:solidFill>
                  <a:srgbClr val="FF0000"/>
                </a:solidFill>
              </a:rPr>
              <a:t>making a weekly plan </a:t>
            </a:r>
            <a:endParaRPr lang="en-US" altLang="zh-CN" sz="3200" dirty="0">
              <a:solidFill>
                <a:srgbClr val="FF0000"/>
              </a:solidFill>
            </a:endParaRPr>
          </a:p>
        </p:txBody>
      </p:sp>
      <p:sp>
        <p:nvSpPr>
          <p:cNvPr id="96262" name="Text Box 6"/>
          <p:cNvSpPr txBox="1">
            <a:spLocks noChangeArrowheads="1"/>
          </p:cNvSpPr>
          <p:nvPr/>
        </p:nvSpPr>
        <p:spPr bwMode="auto">
          <a:xfrm>
            <a:off x="984641" y="4110624"/>
            <a:ext cx="4786888" cy="7325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3200" dirty="0">
                <a:solidFill>
                  <a:srgbClr val="FF0000"/>
                </a:solidFill>
              </a:rPr>
              <a:t>have one thing in common</a:t>
            </a:r>
            <a:endParaRPr lang="en-US" altLang="zh-CN" sz="3200" dirty="0">
              <a:solidFill>
                <a:srgbClr val="FF0000"/>
              </a:solidFill>
            </a:endParaRPr>
          </a:p>
        </p:txBody>
      </p:sp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1482424" y="5420092"/>
            <a:ext cx="3551550" cy="6686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3200" dirty="0" smtClean="0">
                <a:solidFill>
                  <a:srgbClr val="FF0000"/>
                </a:solidFill>
              </a:rPr>
              <a:t>have </a:t>
            </a:r>
            <a:r>
              <a:rPr lang="en-US" altLang="zh-CN" sz="3200" dirty="0">
                <a:solidFill>
                  <a:srgbClr val="FF0000"/>
                </a:solidFill>
              </a:rPr>
              <a:t>no resolutions</a:t>
            </a:r>
            <a:endParaRPr lang="en-US" altLang="zh-CN" sz="32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6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96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96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96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259" grpId="0"/>
      <p:bldP spid="96260" grpId="0"/>
      <p:bldP spid="96261" grpId="0"/>
      <p:bldP spid="96262" grpId="0"/>
      <p:bldP spid="7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43" name="Text Box 7"/>
          <p:cNvSpPr txBox="1">
            <a:spLocks noChangeArrowheads="1"/>
          </p:cNvSpPr>
          <p:nvPr/>
        </p:nvSpPr>
        <p:spPr bwMode="auto">
          <a:xfrm>
            <a:off x="1487488" y="1358251"/>
            <a:ext cx="4103687" cy="4863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lnSpc>
                <a:spcPct val="114000"/>
              </a:lnSpc>
            </a:pPr>
            <a:r>
              <a:rPr lang="zh-CN" altLang="en-US" dirty="0">
                <a:latin typeface="+mn-ea"/>
                <a:ea typeface="+mn-ea"/>
              </a:rPr>
              <a:t>在</a:t>
            </a:r>
            <a:r>
              <a:rPr lang="en-US" altLang="zh-CN" dirty="0">
                <a:latin typeface="+mn-ea"/>
                <a:ea typeface="+mn-ea"/>
              </a:rPr>
              <a:t>……</a:t>
            </a:r>
            <a:r>
              <a:rPr lang="zh-CN" altLang="en-US" dirty="0">
                <a:latin typeface="+mn-ea"/>
                <a:ea typeface="+mn-ea"/>
              </a:rPr>
              <a:t>开始</a:t>
            </a:r>
            <a:endParaRPr lang="zh-CN" altLang="en-US" dirty="0">
              <a:latin typeface="+mn-ea"/>
              <a:ea typeface="+mn-ea"/>
            </a:endParaRPr>
          </a:p>
          <a:p>
            <a:pPr algn="r">
              <a:lnSpc>
                <a:spcPct val="114000"/>
              </a:lnSpc>
            </a:pPr>
            <a:r>
              <a:rPr lang="zh-CN" altLang="en-US" dirty="0"/>
              <a:t>能够做某事</a:t>
            </a:r>
            <a:endParaRPr lang="zh-CN" altLang="en-US" dirty="0"/>
          </a:p>
          <a:p>
            <a:pPr algn="r">
              <a:lnSpc>
                <a:spcPct val="114000"/>
              </a:lnSpc>
            </a:pPr>
            <a:r>
              <a:rPr lang="zh-CN" altLang="en-US" dirty="0"/>
              <a:t>由于这个原因</a:t>
            </a:r>
            <a:endParaRPr lang="zh-CN" altLang="en-US" dirty="0"/>
          </a:p>
          <a:p>
            <a:pPr algn="r">
              <a:lnSpc>
                <a:spcPct val="114000"/>
              </a:lnSpc>
            </a:pPr>
            <a:r>
              <a:rPr lang="zh-CN" altLang="en-US" dirty="0" smtClean="0"/>
              <a:t>合理</a:t>
            </a:r>
            <a:r>
              <a:rPr lang="zh-CN" altLang="en-US" dirty="0"/>
              <a:t>的规划</a:t>
            </a:r>
            <a:endParaRPr lang="en-US" altLang="zh-CN" dirty="0" smtClean="0"/>
          </a:p>
          <a:p>
            <a:pPr algn="r">
              <a:lnSpc>
                <a:spcPct val="114000"/>
              </a:lnSpc>
            </a:pPr>
            <a:r>
              <a:rPr lang="zh-CN" altLang="en-US" dirty="0" smtClean="0"/>
              <a:t>关于</a:t>
            </a:r>
            <a:r>
              <a:rPr lang="zh-CN" altLang="en-US" dirty="0"/>
              <a:t>；</a:t>
            </a:r>
            <a:r>
              <a:rPr lang="zh-CN" altLang="en-US" dirty="0">
                <a:latin typeface="+mn-ea"/>
                <a:ea typeface="+mn-ea"/>
              </a:rPr>
              <a:t>与</a:t>
            </a:r>
            <a:r>
              <a:rPr lang="en-US" altLang="zh-CN" dirty="0">
                <a:latin typeface="+mn-ea"/>
                <a:ea typeface="+mn-ea"/>
              </a:rPr>
              <a:t>……</a:t>
            </a:r>
            <a:r>
              <a:rPr lang="zh-CN" altLang="en-US" dirty="0">
                <a:latin typeface="+mn-ea"/>
                <a:ea typeface="+mn-ea"/>
              </a:rPr>
              <a:t>有关系</a:t>
            </a:r>
            <a:endParaRPr lang="zh-CN" altLang="en-US" dirty="0">
              <a:latin typeface="+mn-ea"/>
              <a:ea typeface="+mn-ea"/>
            </a:endParaRPr>
          </a:p>
          <a:p>
            <a:pPr algn="r">
              <a:lnSpc>
                <a:spcPct val="114000"/>
              </a:lnSpc>
            </a:pPr>
            <a:r>
              <a:rPr lang="zh-CN" altLang="en-US" dirty="0"/>
              <a:t>下决心</a:t>
            </a:r>
            <a:endParaRPr lang="zh-CN" altLang="en-US" dirty="0"/>
          </a:p>
          <a:p>
            <a:pPr algn="r">
              <a:lnSpc>
                <a:spcPct val="114000"/>
              </a:lnSpc>
            </a:pPr>
            <a:r>
              <a:rPr lang="zh-CN" altLang="en-US" dirty="0"/>
              <a:t>不同种类的</a:t>
            </a:r>
            <a:endParaRPr lang="zh-CN" altLang="en-US" dirty="0"/>
          </a:p>
          <a:p>
            <a:pPr algn="r">
              <a:lnSpc>
                <a:spcPct val="114000"/>
              </a:lnSpc>
            </a:pPr>
            <a:r>
              <a:rPr lang="zh-CN" altLang="en-US" dirty="0"/>
              <a:t>向某人许下诺言</a:t>
            </a:r>
            <a:endParaRPr lang="zh-CN" altLang="en-US" dirty="0"/>
          </a:p>
        </p:txBody>
      </p:sp>
      <p:sp>
        <p:nvSpPr>
          <p:cNvPr id="91144" name="Text Box 8"/>
          <p:cNvSpPr txBox="1">
            <a:spLocks noChangeArrowheads="1"/>
          </p:cNvSpPr>
          <p:nvPr/>
        </p:nvSpPr>
        <p:spPr bwMode="auto">
          <a:xfrm>
            <a:off x="6456040" y="1358251"/>
            <a:ext cx="5401170" cy="48170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14000"/>
              </a:lnSpc>
            </a:pPr>
            <a:r>
              <a:rPr lang="en-US" altLang="zh-CN" dirty="0">
                <a:solidFill>
                  <a:srgbClr val="FF0000"/>
                </a:solidFill>
              </a:rPr>
              <a:t>at the beginning of</a:t>
            </a:r>
            <a:endParaRPr lang="en-US" altLang="zh-CN" dirty="0">
              <a:solidFill>
                <a:srgbClr val="FF0000"/>
              </a:solidFill>
            </a:endParaRPr>
          </a:p>
          <a:p>
            <a:pPr>
              <a:lnSpc>
                <a:spcPct val="114000"/>
              </a:lnSpc>
            </a:pPr>
            <a:r>
              <a:rPr lang="en-US" altLang="zh-CN" dirty="0">
                <a:solidFill>
                  <a:srgbClr val="FF0000"/>
                </a:solidFill>
              </a:rPr>
              <a:t>be able to do </a:t>
            </a:r>
            <a:r>
              <a:rPr lang="en-US" altLang="zh-CN" dirty="0" err="1">
                <a:solidFill>
                  <a:srgbClr val="FF0000"/>
                </a:solidFill>
              </a:rPr>
              <a:t>sth</a:t>
            </a:r>
            <a:r>
              <a:rPr lang="en-US" altLang="zh-CN" dirty="0">
                <a:solidFill>
                  <a:srgbClr val="FF0000"/>
                </a:solidFill>
              </a:rPr>
              <a:t>. </a:t>
            </a:r>
            <a:endParaRPr lang="en-US" altLang="zh-CN" dirty="0">
              <a:solidFill>
                <a:srgbClr val="FF0000"/>
              </a:solidFill>
            </a:endParaRPr>
          </a:p>
          <a:p>
            <a:pPr>
              <a:lnSpc>
                <a:spcPct val="114000"/>
              </a:lnSpc>
            </a:pPr>
            <a:r>
              <a:rPr lang="en-US" altLang="zh-CN" dirty="0">
                <a:solidFill>
                  <a:srgbClr val="FF0000"/>
                </a:solidFill>
              </a:rPr>
              <a:t>for this reason </a:t>
            </a:r>
            <a:endParaRPr lang="en-US" altLang="zh-CN" dirty="0">
              <a:solidFill>
                <a:srgbClr val="FF0000"/>
              </a:solidFill>
            </a:endParaRPr>
          </a:p>
          <a:p>
            <a:pPr>
              <a:lnSpc>
                <a:spcPct val="114000"/>
              </a:lnSpc>
            </a:pPr>
            <a:r>
              <a:rPr lang="en-US" altLang="zh-CN" dirty="0">
                <a:solidFill>
                  <a:srgbClr val="FF0000"/>
                </a:solidFill>
              </a:rPr>
              <a:t>better planning 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pPr>
              <a:lnSpc>
                <a:spcPct val="114000"/>
              </a:lnSpc>
            </a:pPr>
            <a:r>
              <a:rPr lang="en-US" altLang="zh-CN" dirty="0" smtClean="0">
                <a:solidFill>
                  <a:srgbClr val="FF0000"/>
                </a:solidFill>
              </a:rPr>
              <a:t>have </a:t>
            </a:r>
            <a:r>
              <a:rPr lang="en-US" altLang="zh-CN" dirty="0">
                <a:solidFill>
                  <a:srgbClr val="FF0000"/>
                </a:solidFill>
              </a:rPr>
              <a:t>to do with </a:t>
            </a:r>
            <a:endParaRPr lang="zh-CN" altLang="en-US" dirty="0">
              <a:solidFill>
                <a:srgbClr val="FF0000"/>
              </a:solidFill>
            </a:endParaRPr>
          </a:p>
          <a:p>
            <a:pPr>
              <a:lnSpc>
                <a:spcPct val="114000"/>
              </a:lnSpc>
            </a:pPr>
            <a:r>
              <a:rPr lang="en-US" altLang="zh-CN" dirty="0">
                <a:solidFill>
                  <a:srgbClr val="FF0000"/>
                </a:solidFill>
              </a:rPr>
              <a:t>make resolutions </a:t>
            </a:r>
            <a:endParaRPr lang="en-US" altLang="zh-CN" dirty="0">
              <a:solidFill>
                <a:srgbClr val="FF0000"/>
              </a:solidFill>
            </a:endParaRPr>
          </a:p>
          <a:p>
            <a:pPr>
              <a:lnSpc>
                <a:spcPct val="114000"/>
              </a:lnSpc>
            </a:pPr>
            <a:r>
              <a:rPr lang="en-US" altLang="zh-CN" dirty="0">
                <a:solidFill>
                  <a:srgbClr val="FF0000"/>
                </a:solidFill>
              </a:rPr>
              <a:t>different kinds of </a:t>
            </a:r>
            <a:endParaRPr lang="en-US" altLang="zh-CN" dirty="0">
              <a:solidFill>
                <a:srgbClr val="FF0000"/>
              </a:solidFill>
            </a:endParaRPr>
          </a:p>
          <a:p>
            <a:pPr>
              <a:lnSpc>
                <a:spcPct val="114000"/>
              </a:lnSpc>
            </a:pPr>
            <a:r>
              <a:rPr lang="en-US" altLang="zh-CN" dirty="0">
                <a:solidFill>
                  <a:srgbClr val="FF0000"/>
                </a:solidFill>
              </a:rPr>
              <a:t>make promises to sb. 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6559" y="332656"/>
            <a:ext cx="4133725" cy="112737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11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11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911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911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911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911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4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9114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4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9114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144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Text Box 2"/>
          <p:cNvSpPr txBox="1">
            <a:spLocks noChangeArrowheads="1"/>
          </p:cNvSpPr>
          <p:nvPr/>
        </p:nvSpPr>
        <p:spPr bwMode="auto">
          <a:xfrm>
            <a:off x="335360" y="764704"/>
            <a:ext cx="5616624" cy="55338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dirty="0" smtClean="0"/>
              <a:t>一年</a:t>
            </a:r>
            <a:r>
              <a:rPr lang="zh-CN" altLang="en-US" dirty="0"/>
              <a:t>的开始</a:t>
            </a:r>
            <a:endParaRPr lang="en-US" altLang="zh-CN" dirty="0" smtClean="0"/>
          </a:p>
          <a:p>
            <a:pPr algn="r">
              <a:lnSpc>
                <a:spcPct val="130000"/>
              </a:lnSpc>
            </a:pPr>
            <a:r>
              <a:rPr lang="zh-CN" altLang="en-US" dirty="0" smtClean="0"/>
              <a:t>身体</a:t>
            </a:r>
            <a:r>
              <a:rPr lang="zh-CN" altLang="en-US" dirty="0"/>
              <a:t>健康</a:t>
            </a:r>
            <a:endParaRPr lang="zh-CN" altLang="en-US" dirty="0"/>
          </a:p>
          <a:p>
            <a:pPr algn="r">
              <a:lnSpc>
                <a:spcPct val="130000"/>
              </a:lnSpc>
            </a:pPr>
            <a:r>
              <a:rPr lang="zh-CN" altLang="en-US" dirty="0"/>
              <a:t>改善我们的生活</a:t>
            </a:r>
            <a:endParaRPr lang="zh-CN" altLang="en-US" dirty="0"/>
          </a:p>
          <a:p>
            <a:pPr algn="r">
              <a:lnSpc>
                <a:spcPct val="130000"/>
              </a:lnSpc>
            </a:pPr>
            <a:r>
              <a:rPr lang="en-US" altLang="zh-CN" dirty="0" smtClean="0"/>
              <a:t>(</a:t>
            </a:r>
            <a:r>
              <a:rPr lang="zh-CN" altLang="en-US" dirty="0"/>
              <a:t>尤指为消遣</a:t>
            </a:r>
            <a:r>
              <a:rPr lang="en-US" altLang="zh-CN" dirty="0"/>
              <a:t>)</a:t>
            </a:r>
            <a:r>
              <a:rPr lang="zh-CN" altLang="en-US" dirty="0"/>
              <a:t>学着</a:t>
            </a:r>
            <a:r>
              <a:rPr lang="zh-CN" altLang="en-US" dirty="0" smtClean="0"/>
              <a:t>做</a:t>
            </a:r>
            <a:r>
              <a:rPr lang="en-US" altLang="zh-CN" dirty="0" smtClean="0"/>
              <a:t>; </a:t>
            </a:r>
            <a:r>
              <a:rPr lang="zh-CN" altLang="en-US" dirty="0" smtClean="0"/>
              <a:t>开始</a:t>
            </a:r>
            <a:r>
              <a:rPr lang="zh-CN" altLang="en-US" dirty="0"/>
              <a:t>做写下；记录下</a:t>
            </a:r>
            <a:endParaRPr lang="zh-CN" altLang="en-US" dirty="0"/>
          </a:p>
          <a:p>
            <a:pPr algn="r">
              <a:lnSpc>
                <a:spcPct val="130000"/>
              </a:lnSpc>
            </a:pPr>
            <a:r>
              <a:rPr lang="zh-CN" altLang="en-US" dirty="0"/>
              <a:t>有相同特征；</a:t>
            </a:r>
            <a:r>
              <a:rPr lang="en-US" altLang="zh-CN" dirty="0"/>
              <a:t>(</a:t>
            </a:r>
            <a:r>
              <a:rPr lang="zh-CN" altLang="en-US" dirty="0"/>
              <a:t>想法、兴趣等方面</a:t>
            </a:r>
            <a:r>
              <a:rPr lang="en-US" altLang="zh-CN" dirty="0"/>
              <a:t>)</a:t>
            </a:r>
            <a:r>
              <a:rPr lang="zh-CN" altLang="en-US" dirty="0"/>
              <a:t>相同</a:t>
            </a:r>
            <a:endParaRPr lang="zh-CN" altLang="en-US" dirty="0"/>
          </a:p>
          <a:p>
            <a:pPr algn="r">
              <a:lnSpc>
                <a:spcPct val="130000"/>
              </a:lnSpc>
            </a:pPr>
            <a:r>
              <a:rPr lang="zh-CN" altLang="en-US" dirty="0">
                <a:latin typeface="+mn-ea"/>
                <a:ea typeface="+mn-ea"/>
              </a:rPr>
              <a:t>太</a:t>
            </a:r>
            <a:r>
              <a:rPr lang="en-US" altLang="zh-CN" dirty="0">
                <a:latin typeface="+mn-ea"/>
                <a:ea typeface="+mn-ea"/>
              </a:rPr>
              <a:t>……</a:t>
            </a:r>
            <a:r>
              <a:rPr lang="zh-CN" altLang="en-US" dirty="0">
                <a:latin typeface="+mn-ea"/>
                <a:ea typeface="+mn-ea"/>
              </a:rPr>
              <a:t>而不能</a:t>
            </a:r>
            <a:r>
              <a:rPr lang="en-US" altLang="zh-CN" dirty="0">
                <a:latin typeface="+mn-ea"/>
                <a:ea typeface="+mn-ea"/>
              </a:rPr>
              <a:t>……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97283" name="Text Box 3"/>
          <p:cNvSpPr txBox="1">
            <a:spLocks noChangeArrowheads="1"/>
          </p:cNvSpPr>
          <p:nvPr/>
        </p:nvSpPr>
        <p:spPr bwMode="auto">
          <a:xfrm>
            <a:off x="6456040" y="766846"/>
            <a:ext cx="4537075" cy="55338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dirty="0">
                <a:solidFill>
                  <a:srgbClr val="FF0000"/>
                </a:solidFill>
              </a:rPr>
              <a:t>the start of the year </a:t>
            </a:r>
            <a:endParaRPr lang="en-US" altLang="zh-CN" dirty="0">
              <a:solidFill>
                <a:srgbClr val="FF0000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zh-CN" dirty="0" smtClean="0">
                <a:solidFill>
                  <a:srgbClr val="FF0000"/>
                </a:solidFill>
              </a:rPr>
              <a:t>physical </a:t>
            </a:r>
            <a:r>
              <a:rPr lang="en-US" altLang="zh-CN" dirty="0">
                <a:solidFill>
                  <a:srgbClr val="FF0000"/>
                </a:solidFill>
              </a:rPr>
              <a:t>health </a:t>
            </a:r>
            <a:endParaRPr lang="en-US" altLang="zh-CN" dirty="0">
              <a:solidFill>
                <a:srgbClr val="FF0000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zh-CN" dirty="0">
                <a:solidFill>
                  <a:srgbClr val="FF0000"/>
                </a:solidFill>
              </a:rPr>
              <a:t>improve our lives </a:t>
            </a:r>
            <a:endParaRPr lang="en-US" altLang="zh-CN" dirty="0">
              <a:solidFill>
                <a:srgbClr val="FF0000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zh-CN" dirty="0">
                <a:solidFill>
                  <a:srgbClr val="FF0000"/>
                </a:solidFill>
              </a:rPr>
              <a:t>take </a:t>
            </a:r>
            <a:r>
              <a:rPr lang="en-US" altLang="zh-CN" dirty="0" smtClean="0">
                <a:solidFill>
                  <a:srgbClr val="FF0000"/>
                </a:solidFill>
              </a:rPr>
              <a:t>up</a:t>
            </a:r>
            <a:r>
              <a:rPr lang="en-US" altLang="zh-CN" dirty="0">
                <a:solidFill>
                  <a:srgbClr val="FF0000"/>
                </a:solidFill>
              </a:rPr>
              <a:t> </a:t>
            </a:r>
            <a:endParaRPr lang="en-US" altLang="zh-CN" dirty="0">
              <a:solidFill>
                <a:srgbClr val="FF0000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zh-CN" dirty="0">
                <a:solidFill>
                  <a:srgbClr val="FF0000"/>
                </a:solidFill>
              </a:rPr>
              <a:t>write down </a:t>
            </a:r>
            <a:endParaRPr lang="en-US" altLang="zh-CN" dirty="0">
              <a:solidFill>
                <a:srgbClr val="FF0000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zh-CN" dirty="0">
                <a:solidFill>
                  <a:srgbClr val="FF0000"/>
                </a:solidFill>
              </a:rPr>
              <a:t>have ... in common </a:t>
            </a:r>
            <a:endParaRPr lang="en-US" altLang="zh-CN" dirty="0">
              <a:solidFill>
                <a:srgbClr val="FF0000"/>
              </a:solidFill>
            </a:endParaRPr>
          </a:p>
          <a:p>
            <a:pPr>
              <a:lnSpc>
                <a:spcPct val="130000"/>
              </a:lnSpc>
            </a:pPr>
            <a:endParaRPr lang="en-US" altLang="zh-CN" dirty="0">
              <a:solidFill>
                <a:srgbClr val="FF0000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zh-CN" dirty="0">
                <a:solidFill>
                  <a:srgbClr val="FF0000"/>
                </a:solidFill>
              </a:rPr>
              <a:t>too ... to ... 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72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72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972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972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972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972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972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283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983432" y="919870"/>
            <a:ext cx="10225136" cy="61555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571500" marR="0" lvl="0" indent="-57150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romanUcPeriod"/>
            </a:pPr>
            <a:r>
              <a:rPr kumimoji="0" lang="zh-CN" altLang="en-US" sz="320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根据句意及所给首字母提示，补全句中所缺单词。</a:t>
            </a:r>
            <a:endParaRPr kumimoji="0" lang="en-US" altLang="zh-CN" sz="3200" i="0" u="none" strike="noStrike" cap="none" normalizeH="0" baseline="0" dirty="0" smtClean="0">
              <a:ln>
                <a:noFill/>
              </a:ln>
              <a:solidFill>
                <a:srgbClr val="0000FF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>
              <a:lnSpc>
                <a:spcPct val="110000"/>
              </a:lnSpc>
              <a:buAutoNum type="arabicPeriod"/>
            </a:pPr>
            <a:r>
              <a:rPr lang="en-US" altLang="zh-CN" sz="32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First</a:t>
            </a:r>
            <a:r>
              <a:rPr lang="en-US" altLang="zh-CN" sz="3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find a(n) </a:t>
            </a:r>
            <a:r>
              <a:rPr lang="en-US" altLang="zh-CN" sz="3200" u="sng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CN" sz="3200" u="sng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              </a:t>
            </a:r>
            <a:r>
              <a:rPr lang="en-US" altLang="zh-CN" sz="32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3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like playing chess, then you </a:t>
            </a:r>
            <a:endParaRPr lang="en-US" altLang="zh-CN" sz="3200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altLang="zh-CN" sz="32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can </a:t>
            </a:r>
            <a:r>
              <a:rPr lang="en-US" altLang="zh-CN" sz="3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make some new friends with similar interests.</a:t>
            </a:r>
            <a:endParaRPr lang="en-US" altLang="zh-CN" sz="32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altLang="zh-CN" sz="3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I </a:t>
            </a:r>
            <a:r>
              <a:rPr lang="en-US" altLang="zh-CN" sz="3200" u="sng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en-US" altLang="zh-CN" sz="3200" u="sng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              </a:t>
            </a:r>
            <a:r>
              <a:rPr lang="zh-CN" altLang="en-US" sz="32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him </a:t>
            </a:r>
            <a:r>
              <a:rPr lang="en-US" altLang="zh-CN" sz="3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about what he did last night, but he </a:t>
            </a:r>
            <a:r>
              <a:rPr lang="en-US" altLang="zh-CN" sz="32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endParaRPr lang="en-US" altLang="zh-CN" sz="3200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altLang="zh-CN" sz="3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said </a:t>
            </a:r>
            <a:r>
              <a:rPr lang="en-US" altLang="zh-CN" sz="3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nothing.</a:t>
            </a:r>
            <a:endParaRPr lang="en-US" altLang="zh-CN" sz="32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>
              <a:lnSpc>
                <a:spcPct val="110000"/>
              </a:lnSpc>
            </a:pPr>
            <a:r>
              <a:rPr lang="en-US" altLang="zh-CN" sz="3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The word “flight” has two different </a:t>
            </a:r>
            <a:r>
              <a:rPr lang="en-US" altLang="zh-CN" sz="32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altLang="zh-CN" sz="3200" u="sng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              </a:t>
            </a:r>
            <a:r>
              <a:rPr lang="en-US" altLang="zh-CN" sz="32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altLang="zh-CN" sz="3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endParaRPr lang="en-US" altLang="zh-CN" sz="3200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>
              <a:lnSpc>
                <a:spcPct val="110000"/>
              </a:lnSpc>
            </a:pPr>
            <a:r>
              <a:rPr lang="en-US" altLang="zh-CN" sz="3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journey </a:t>
            </a:r>
            <a:r>
              <a:rPr lang="en-US" altLang="zh-CN" sz="3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zh-CN" altLang="en-US" sz="3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行程</a:t>
            </a:r>
            <a:r>
              <a:rPr lang="en-US" altLang="zh-CN" sz="3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by air, and the act of running away</a:t>
            </a:r>
            <a:r>
              <a:rPr lang="en-US" altLang="zh-CN" sz="32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altLang="zh-CN" sz="3200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>
              <a:lnSpc>
                <a:spcPct val="110000"/>
              </a:lnSpc>
            </a:pPr>
            <a:r>
              <a:rPr lang="en-US" altLang="zh-CN" sz="3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 We got together to </a:t>
            </a:r>
            <a:r>
              <a:rPr lang="en-US" altLang="zh-CN" sz="32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altLang="zh-CN" sz="3200" u="sng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              </a:t>
            </a:r>
            <a:r>
              <a:rPr lang="en-US" altLang="zh-CN" sz="32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our </a:t>
            </a:r>
            <a:r>
              <a:rPr lang="en-US" altLang="zh-CN" sz="3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plans for the future.</a:t>
            </a:r>
            <a:endParaRPr lang="en-US" altLang="zh-CN" sz="32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>
              <a:lnSpc>
                <a:spcPct val="110000"/>
              </a:lnSpc>
            </a:pPr>
            <a:r>
              <a:rPr lang="en-US" altLang="zh-CN" sz="3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I think the best way to </a:t>
            </a:r>
            <a:r>
              <a:rPr lang="en-US" altLang="zh-CN" sz="3200" dirty="0" err="1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3200" u="sng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              </a:t>
            </a:r>
            <a:r>
              <a:rPr lang="en-US" altLang="zh-CN" sz="32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my </a:t>
            </a:r>
            <a:r>
              <a:rPr lang="en-US" altLang="zh-CN" sz="3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English is to study </a:t>
            </a:r>
            <a:endParaRPr lang="en-US" altLang="zh-CN" sz="3200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>
              <a:lnSpc>
                <a:spcPct val="110000"/>
              </a:lnSpc>
            </a:pPr>
            <a:r>
              <a:rPr lang="en-US" altLang="zh-CN" sz="3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English </a:t>
            </a:r>
            <a:r>
              <a:rPr lang="en-US" altLang="zh-CN" sz="3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England.</a:t>
            </a:r>
            <a:endParaRPr lang="en-US" altLang="zh-CN" sz="32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>
              <a:lnSpc>
                <a:spcPct val="130000"/>
              </a:lnSpc>
            </a:pPr>
            <a:endParaRPr lang="en-US" altLang="zh-CN" sz="32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051"/>
          <a:stretch>
            <a:fillRect/>
          </a:stretch>
        </p:blipFill>
        <p:spPr>
          <a:xfrm>
            <a:off x="3806855" y="-128578"/>
            <a:ext cx="4571622" cy="1218993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4511824" y="4788441"/>
            <a:ext cx="237626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dirty="0">
                <a:solidFill>
                  <a:srgbClr val="FF0000"/>
                </a:solidFill>
                <a:cs typeface="Times New Roman" panose="02020603050405020304" pitchFamily="18" charset="0"/>
              </a:rPr>
              <a:t> </a:t>
            </a:r>
            <a:r>
              <a:rPr lang="en-US" altLang="zh-CN" sz="32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discuss</a:t>
            </a:r>
            <a:endParaRPr lang="en-US" altLang="zh-CN" sz="3200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544872" y="2636912"/>
            <a:ext cx="228139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>
                <a:solidFill>
                  <a:srgbClr val="FF0000"/>
                </a:solidFill>
                <a:cs typeface="Times New Roman" panose="02020603050405020304" pitchFamily="18" charset="0"/>
              </a:rPr>
              <a:t>questioned  </a:t>
            </a:r>
            <a:endParaRPr lang="en-US" altLang="zh-CN" sz="3200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303912" y="5316480"/>
            <a:ext cx="172354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dirty="0">
                <a:solidFill>
                  <a:srgbClr val="FF0000"/>
                </a:solidFill>
                <a:cs typeface="Times New Roman" panose="02020603050405020304" pitchFamily="18" charset="0"/>
              </a:rPr>
              <a:t>improve </a:t>
            </a:r>
            <a:endParaRPr lang="en-US" altLang="zh-CN" sz="3200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7406369" y="3705247"/>
            <a:ext cx="194421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dirty="0">
                <a:solidFill>
                  <a:srgbClr val="FF0000"/>
                </a:solidFill>
                <a:cs typeface="Times New Roman" panose="02020603050405020304" pitchFamily="18" charset="0"/>
              </a:rPr>
              <a:t> meanings </a:t>
            </a:r>
            <a:endParaRPr lang="en-US" altLang="zh-CN" sz="3200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4079776" y="1554088"/>
            <a:ext cx="138050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>
                <a:solidFill>
                  <a:srgbClr val="FF0000"/>
                </a:solidFill>
                <a:cs typeface="Times New Roman" panose="02020603050405020304" pitchFamily="18" charset="0"/>
              </a:rPr>
              <a:t>hobby </a:t>
            </a:r>
            <a:endParaRPr lang="zh-CN" altLang="en-US" sz="3200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7" grpId="0"/>
      <p:bldP spid="8" grpId="0"/>
      <p:bldP spid="9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911424" y="1257851"/>
            <a:ext cx="10585176" cy="41365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>
              <a:lnSpc>
                <a:spcPct val="120000"/>
              </a:lnSpc>
            </a:pPr>
            <a:r>
              <a:rPr kumimoji="0" lang="en-US" altLang="zh-CN" sz="320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II.</a:t>
            </a:r>
            <a:r>
              <a:rPr lang="zh-CN" altLang="en-US" sz="32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根据句意及所给汉语提示，写出所缺内容，每空一词</a:t>
            </a:r>
            <a:r>
              <a:rPr lang="zh-CN" altLang="en-US" sz="32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en-US" altLang="zh-CN" sz="3200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>
              <a:lnSpc>
                <a:spcPct val="120000"/>
              </a:lnSpc>
            </a:pPr>
            <a:r>
              <a:rPr lang="en-US" altLang="zh-CN" sz="32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3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It’s raining hard outside. _______ _______ _______(</a:t>
            </a:r>
            <a:r>
              <a:rPr lang="zh-CN" altLang="en-US" sz="32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由于  </a:t>
            </a:r>
            <a:endParaRPr lang="en-US" altLang="zh-CN" sz="3200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>
              <a:lnSpc>
                <a:spcPct val="120000"/>
              </a:lnSpc>
            </a:pPr>
            <a:r>
              <a:rPr lang="en-US" altLang="zh-CN" sz="3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zh-CN" altLang="en-US" sz="32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这个</a:t>
            </a:r>
            <a:r>
              <a:rPr lang="zh-CN" altLang="en-US" sz="3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原因</a:t>
            </a:r>
            <a:r>
              <a:rPr lang="en-US" altLang="zh-CN" sz="3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), Lisa has to stay at home.</a:t>
            </a:r>
            <a:endParaRPr lang="en-US" altLang="zh-CN" sz="32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>
              <a:lnSpc>
                <a:spcPct val="120000"/>
              </a:lnSpc>
            </a:pPr>
            <a:r>
              <a:rPr lang="en-US" altLang="zh-CN" sz="3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Ken _______ _______(</a:t>
            </a:r>
            <a:r>
              <a:rPr lang="zh-CN" altLang="en-US" sz="3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开始</a:t>
            </a:r>
            <a:r>
              <a:rPr lang="en-US" altLang="zh-CN" sz="3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painting last year, but soon </a:t>
            </a:r>
            <a:endParaRPr lang="en-US" altLang="zh-CN" sz="3200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>
              <a:lnSpc>
                <a:spcPct val="120000"/>
              </a:lnSpc>
            </a:pPr>
            <a:r>
              <a:rPr lang="en-US" altLang="zh-CN" sz="3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lost </a:t>
            </a:r>
            <a:r>
              <a:rPr lang="en-US" altLang="zh-CN" sz="3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interest.</a:t>
            </a:r>
            <a:endParaRPr lang="en-US" altLang="zh-CN" sz="32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>
              <a:lnSpc>
                <a:spcPct val="120000"/>
              </a:lnSpc>
            </a:pPr>
            <a:r>
              <a:rPr lang="en-US" altLang="zh-CN" sz="3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I’m not sure what he does for a living but I know it </a:t>
            </a:r>
            <a:r>
              <a:rPr lang="en-US" altLang="zh-CN" sz="32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CN" sz="3200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>
              <a:lnSpc>
                <a:spcPct val="120000"/>
              </a:lnSpc>
            </a:pPr>
            <a:r>
              <a:rPr lang="en-US" altLang="zh-CN" sz="3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_______ </a:t>
            </a:r>
            <a:r>
              <a:rPr lang="en-US" altLang="zh-CN" sz="3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_______ _______ _______(</a:t>
            </a:r>
            <a:r>
              <a:rPr lang="zh-CN" altLang="en-US" sz="3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关于</a:t>
            </a:r>
            <a:r>
              <a:rPr lang="en-US" altLang="zh-CN" sz="3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computers.</a:t>
            </a:r>
            <a:endParaRPr lang="en-US" altLang="zh-CN" sz="32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735960" y="1916832"/>
            <a:ext cx="504056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  </a:t>
            </a:r>
            <a:r>
              <a:rPr lang="en-US" altLang="zh-CN" sz="3200" dirty="0">
                <a:solidFill>
                  <a:srgbClr val="FF0000"/>
                </a:solidFill>
                <a:cs typeface="Times New Roman" panose="02020603050405020304" pitchFamily="18" charset="0"/>
              </a:rPr>
              <a:t>For </a:t>
            </a:r>
            <a:r>
              <a:rPr lang="en-US" altLang="zh-CN" sz="32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        this        reason </a:t>
            </a:r>
            <a:endParaRPr lang="zh-CN" altLang="en-US" sz="3200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2351584" y="3033721"/>
            <a:ext cx="25202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dirty="0">
                <a:solidFill>
                  <a:srgbClr val="FF0000"/>
                </a:solidFill>
                <a:cs typeface="Times New Roman" panose="02020603050405020304" pitchFamily="18" charset="0"/>
              </a:rPr>
              <a:t>took </a:t>
            </a:r>
            <a:r>
              <a:rPr lang="en-US" altLang="zh-CN" sz="32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       up</a:t>
            </a:r>
            <a:endParaRPr lang="zh-CN" altLang="en-US" sz="3200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559496" y="4781314"/>
            <a:ext cx="583264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has         to            do        with </a:t>
            </a:r>
            <a:endParaRPr lang="zh-CN" altLang="en-US" sz="32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199456" y="1577110"/>
            <a:ext cx="10153128" cy="2496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spAutoFit/>
          </a:bodyPr>
          <a:lstStyle/>
          <a:p>
            <a:pPr eaLnBrk="0" hangingPunct="0">
              <a:lnSpc>
                <a:spcPct val="130000"/>
              </a:lnSpc>
            </a:pPr>
            <a:r>
              <a:rPr lang="en-US" altLang="zh-CN" sz="3200" dirty="0">
                <a:cs typeface="Times New Roman" panose="02020603050405020304" pitchFamily="18" charset="0"/>
              </a:rPr>
              <a:t>4. We will go to the countryside _______ _______ _______ </a:t>
            </a:r>
            <a:r>
              <a:rPr lang="en-US" altLang="zh-CN" sz="3200" dirty="0" smtClean="0">
                <a:cs typeface="Times New Roman" panose="02020603050405020304" pitchFamily="18" charset="0"/>
              </a:rPr>
              <a:t>  </a:t>
            </a:r>
            <a:endParaRPr lang="en-US" altLang="zh-CN" sz="3200" dirty="0" smtClean="0">
              <a:cs typeface="Times New Roman" panose="02020603050405020304" pitchFamily="18" charset="0"/>
            </a:endParaRPr>
          </a:p>
          <a:p>
            <a:pPr eaLnBrk="0" hangingPunct="0">
              <a:lnSpc>
                <a:spcPct val="130000"/>
              </a:lnSpc>
            </a:pPr>
            <a:r>
              <a:rPr lang="en-US" altLang="zh-CN" sz="3200" dirty="0">
                <a:cs typeface="Times New Roman" panose="02020603050405020304" pitchFamily="18" charset="0"/>
              </a:rPr>
              <a:t> </a:t>
            </a:r>
            <a:r>
              <a:rPr lang="en-US" altLang="zh-CN" sz="3200" dirty="0" smtClean="0">
                <a:cs typeface="Times New Roman" panose="02020603050405020304" pitchFamily="18" charset="0"/>
              </a:rPr>
              <a:t>    _______ </a:t>
            </a:r>
            <a:r>
              <a:rPr lang="en-US" altLang="zh-CN" sz="3200" dirty="0">
                <a:cs typeface="Times New Roman" panose="02020603050405020304" pitchFamily="18" charset="0"/>
              </a:rPr>
              <a:t>_______(</a:t>
            </a:r>
            <a:r>
              <a:rPr lang="zh-CN" altLang="en-US" sz="3200" dirty="0">
                <a:cs typeface="Times New Roman" panose="02020603050405020304" pitchFamily="18" charset="0"/>
              </a:rPr>
              <a:t>在六月初</a:t>
            </a:r>
            <a:r>
              <a:rPr lang="en-US" altLang="zh-CN" sz="3200" dirty="0">
                <a:cs typeface="Times New Roman" panose="02020603050405020304" pitchFamily="18" charset="0"/>
              </a:rPr>
              <a:t>).</a:t>
            </a:r>
            <a:endParaRPr lang="en-US" altLang="zh-CN" sz="3200" dirty="0">
              <a:cs typeface="Times New Roman" panose="02020603050405020304" pitchFamily="18" charset="0"/>
            </a:endParaRPr>
          </a:p>
          <a:p>
            <a:pPr eaLnBrk="0" hangingPunct="0">
              <a:lnSpc>
                <a:spcPct val="130000"/>
              </a:lnSpc>
            </a:pPr>
            <a:r>
              <a:rPr lang="en-US" altLang="zh-CN" sz="3200" dirty="0">
                <a:cs typeface="Times New Roman" panose="02020603050405020304" pitchFamily="18" charset="0"/>
              </a:rPr>
              <a:t>5. Did you _______ _______ _______(</a:t>
            </a:r>
            <a:r>
              <a:rPr lang="zh-CN" altLang="en-US" sz="3200" dirty="0">
                <a:cs typeface="Times New Roman" panose="02020603050405020304" pitchFamily="18" charset="0"/>
              </a:rPr>
              <a:t>许下诺言</a:t>
            </a:r>
            <a:r>
              <a:rPr lang="en-US" altLang="zh-CN" sz="3200" dirty="0">
                <a:cs typeface="Times New Roman" panose="02020603050405020304" pitchFamily="18" charset="0"/>
              </a:rPr>
              <a:t>) to your </a:t>
            </a:r>
            <a:r>
              <a:rPr lang="en-US" altLang="zh-CN" sz="3200" dirty="0" smtClean="0">
                <a:cs typeface="Times New Roman" panose="02020603050405020304" pitchFamily="18" charset="0"/>
              </a:rPr>
              <a:t> </a:t>
            </a:r>
            <a:endParaRPr lang="en-US" altLang="zh-CN" sz="3200" dirty="0" smtClean="0">
              <a:cs typeface="Times New Roman" panose="02020603050405020304" pitchFamily="18" charset="0"/>
            </a:endParaRPr>
          </a:p>
          <a:p>
            <a:pPr eaLnBrk="0" hangingPunct="0">
              <a:lnSpc>
                <a:spcPct val="130000"/>
              </a:lnSpc>
            </a:pPr>
            <a:r>
              <a:rPr lang="en-US" altLang="zh-CN" sz="3200" dirty="0">
                <a:cs typeface="Times New Roman" panose="02020603050405020304" pitchFamily="18" charset="0"/>
              </a:rPr>
              <a:t> </a:t>
            </a:r>
            <a:r>
              <a:rPr lang="en-US" altLang="zh-CN" sz="3200" dirty="0" smtClean="0">
                <a:cs typeface="Times New Roman" panose="02020603050405020304" pitchFamily="18" charset="0"/>
              </a:rPr>
              <a:t>   mother?</a:t>
            </a:r>
            <a:endParaRPr lang="en-US" altLang="zh-CN" sz="3200" dirty="0">
              <a:cs typeface="Times New Roman" panose="02020603050405020304" pitchFamily="18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071664" y="2893469"/>
            <a:ext cx="504056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dirty="0">
                <a:solidFill>
                  <a:srgbClr val="FF0000"/>
                </a:solidFill>
                <a:cs typeface="Times New Roman" panose="02020603050405020304" pitchFamily="18" charset="0"/>
              </a:rPr>
              <a:t>make </a:t>
            </a:r>
            <a:r>
              <a:rPr lang="en-US" altLang="zh-CN" sz="32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     a            promise </a:t>
            </a:r>
            <a:endParaRPr lang="en-US" altLang="zh-CN" sz="3200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199456" y="1598192"/>
            <a:ext cx="10441159" cy="12741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3200" dirty="0">
                <a:solidFill>
                  <a:srgbClr val="FF0000"/>
                </a:solidFill>
                <a:cs typeface="Times New Roman" panose="02020603050405020304" pitchFamily="18" charset="0"/>
              </a:rPr>
              <a:t> </a:t>
            </a:r>
            <a:r>
              <a:rPr lang="en-US" altLang="zh-CN" sz="32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                                                         at             the    beginning </a:t>
            </a:r>
            <a:endParaRPr lang="en-US" altLang="zh-CN" sz="3200" dirty="0" smtClean="0">
              <a:solidFill>
                <a:srgbClr val="FF0000"/>
              </a:solidFill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32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        of            June       </a:t>
            </a:r>
            <a:endParaRPr lang="zh-CN" altLang="en-US" sz="32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227348" y="731350"/>
            <a:ext cx="11737304" cy="51214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631825" lvl="0" indent="-631825">
              <a:lnSpc>
                <a:spcPct val="130000"/>
              </a:lnSpc>
            </a:pPr>
            <a:r>
              <a:rPr kumimoji="0" lang="en-US" altLang="zh-CN" sz="320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kumimoji="0" lang="zh-CN" altLang="zh-CN" sz="320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Ⅲ</a:t>
            </a:r>
            <a:r>
              <a:rPr kumimoji="0" lang="en-US" altLang="zh-CN" sz="320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 </a:t>
            </a:r>
            <a:r>
              <a:rPr lang="zh-CN" altLang="en-US" sz="32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根据汉语意思，完成英语句子，每空一</a:t>
            </a:r>
            <a:r>
              <a:rPr lang="zh-CN" altLang="en-US" sz="32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词</a:t>
            </a:r>
            <a:r>
              <a:rPr lang="en-US" altLang="zh-CN" sz="32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zh-CN" altLang="en-US" sz="32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含</a:t>
            </a:r>
            <a:r>
              <a:rPr lang="zh-CN" altLang="en-US" sz="32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缩略</a:t>
            </a:r>
            <a:r>
              <a:rPr lang="zh-CN" altLang="en-US" sz="32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形式</a:t>
            </a:r>
            <a:r>
              <a:rPr lang="en-US" altLang="zh-CN" sz="32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-US" sz="32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。 </a:t>
            </a:r>
            <a:r>
              <a:rPr lang="en-US" altLang="zh-CN" sz="32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3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zh-CN" altLang="en-US" sz="3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让我们先制订一个周计划，然后开始实施。</a:t>
            </a:r>
            <a:endParaRPr lang="zh-CN" altLang="en-US" sz="32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31825" lvl="0" indent="-631825">
              <a:lnSpc>
                <a:spcPct val="130000"/>
              </a:lnSpc>
            </a:pPr>
            <a:r>
              <a:rPr lang="en-US" altLang="zh-CN" sz="32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Let’s </a:t>
            </a:r>
            <a:r>
              <a:rPr lang="en-US" altLang="zh-CN" sz="3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_______ _______ _______ _______ first and then </a:t>
            </a:r>
            <a:r>
              <a:rPr lang="en-US" altLang="zh-CN" sz="32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endParaRPr lang="en-US" altLang="zh-CN" sz="3200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31825" lvl="0" indent="-631825">
              <a:lnSpc>
                <a:spcPct val="130000"/>
              </a:lnSpc>
            </a:pPr>
            <a:r>
              <a:rPr lang="en-US" altLang="zh-CN" sz="3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carry </a:t>
            </a:r>
            <a:r>
              <a:rPr lang="en-US" altLang="zh-CN" sz="3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 out.</a:t>
            </a:r>
            <a:endParaRPr lang="en-US" altLang="zh-CN" sz="32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31825" lvl="0" indent="-631825">
              <a:lnSpc>
                <a:spcPct val="130000"/>
              </a:lnSpc>
            </a:pPr>
            <a:r>
              <a:rPr lang="en-US" altLang="zh-CN" sz="32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2</a:t>
            </a:r>
            <a:r>
              <a:rPr lang="en-US" altLang="zh-CN" sz="3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zh-CN" altLang="en-US" sz="3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我弟弟还不会走路。</a:t>
            </a:r>
            <a:endParaRPr lang="zh-CN" altLang="en-US" sz="32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31825" lvl="0" indent="-631825">
              <a:lnSpc>
                <a:spcPct val="130000"/>
              </a:lnSpc>
            </a:pPr>
            <a:r>
              <a:rPr lang="en-US" altLang="zh-CN" sz="32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My </a:t>
            </a:r>
            <a:r>
              <a:rPr lang="en-US" altLang="zh-CN" sz="3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brother _______ _______ _______ walk yet.</a:t>
            </a:r>
            <a:endParaRPr lang="en-US" altLang="zh-CN" sz="32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31825" lvl="0" indent="-631825">
              <a:lnSpc>
                <a:spcPct val="130000"/>
              </a:lnSpc>
            </a:pPr>
            <a:r>
              <a:rPr lang="en-US" altLang="zh-CN" sz="32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3</a:t>
            </a:r>
            <a:r>
              <a:rPr lang="en-US" altLang="zh-CN" sz="3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zh-CN" altLang="en-US" sz="3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这个问题太难了，我回答不了。</a:t>
            </a:r>
            <a:endParaRPr lang="zh-CN" altLang="en-US" sz="32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31825" lvl="0" indent="-631825">
              <a:lnSpc>
                <a:spcPct val="130000"/>
              </a:lnSpc>
            </a:pPr>
            <a:r>
              <a:rPr lang="en-US" altLang="zh-CN" sz="32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The </a:t>
            </a:r>
            <a:r>
              <a:rPr lang="en-US" altLang="zh-CN" sz="3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question is _______ difficult for me _______ answer.</a:t>
            </a:r>
            <a:endParaRPr lang="en-US" altLang="zh-CN" sz="32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207568" y="2076703"/>
            <a:ext cx="61206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  </a:t>
            </a:r>
            <a:r>
              <a:rPr lang="en-US" altLang="zh-CN" sz="3200" dirty="0">
                <a:solidFill>
                  <a:srgbClr val="FF0000"/>
                </a:solidFill>
                <a:cs typeface="Times New Roman" panose="02020603050405020304" pitchFamily="18" charset="0"/>
              </a:rPr>
              <a:t>make </a:t>
            </a:r>
            <a:r>
              <a:rPr lang="en-US" altLang="zh-CN" sz="32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       a          weekly      plan</a:t>
            </a:r>
            <a:endParaRPr lang="zh-CN" altLang="en-US" sz="3200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395700" y="3973477"/>
            <a:ext cx="504056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dirty="0">
                <a:solidFill>
                  <a:srgbClr val="FF0000"/>
                </a:solidFill>
                <a:cs typeface="Times New Roman" panose="02020603050405020304" pitchFamily="18" charset="0"/>
              </a:rPr>
              <a:t>isn’t </a:t>
            </a:r>
            <a:r>
              <a:rPr lang="en-US" altLang="zh-CN" sz="32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         able          to </a:t>
            </a:r>
            <a:endParaRPr lang="zh-CN" altLang="en-US" sz="3200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223792" y="5267977"/>
            <a:ext cx="547260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too                                       to </a:t>
            </a:r>
            <a:endParaRPr lang="zh-CN" altLang="en-US" sz="3200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7" name="Text Box 7"/>
          <p:cNvSpPr txBox="1">
            <a:spLocks noChangeArrowheads="1"/>
          </p:cNvSpPr>
          <p:nvPr/>
        </p:nvSpPr>
        <p:spPr bwMode="auto">
          <a:xfrm>
            <a:off x="911424" y="980728"/>
            <a:ext cx="7632700" cy="683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dirty="0">
                <a:cs typeface="Times New Roman" panose="02020603050405020304" pitchFamily="18" charset="0"/>
              </a:rPr>
              <a:t>2.</a:t>
            </a:r>
            <a:r>
              <a:rPr lang="en-US" altLang="zh-CN" dirty="0">
                <a:solidFill>
                  <a:srgbClr val="FF0000"/>
                </a:solidFill>
                <a:cs typeface="Times New Roman" panose="02020603050405020304" pitchFamily="18" charset="0"/>
              </a:rPr>
              <a:t> promise  </a:t>
            </a:r>
            <a:r>
              <a:rPr lang="en-US" altLang="zh-CN" i="1" dirty="0">
                <a:solidFill>
                  <a:srgbClr val="FF0000"/>
                </a:solidFill>
                <a:cs typeface="Times New Roman" panose="02020603050405020304" pitchFamily="18" charset="0"/>
              </a:rPr>
              <a:t>n.</a:t>
            </a:r>
            <a:r>
              <a:rPr lang="en-US" altLang="zh-CN" dirty="0">
                <a:solidFill>
                  <a:srgbClr val="FF0000"/>
                </a:solidFill>
                <a:cs typeface="Times New Roman" panose="02020603050405020304" pitchFamily="18" charset="0"/>
              </a:rPr>
              <a:t> </a:t>
            </a:r>
            <a:r>
              <a:rPr lang="zh-CN" altLang="en-US" dirty="0">
                <a:solidFill>
                  <a:srgbClr val="FF0000"/>
                </a:solidFill>
                <a:cs typeface="Times New Roman" panose="02020603050405020304" pitchFamily="18" charset="0"/>
              </a:rPr>
              <a:t>承诺</a:t>
            </a:r>
            <a:r>
              <a:rPr lang="en-US" altLang="zh-CN" dirty="0">
                <a:solidFill>
                  <a:srgbClr val="FF0000"/>
                </a:solidFill>
                <a:cs typeface="Times New Roman" panose="02020603050405020304" pitchFamily="18" charset="0"/>
              </a:rPr>
              <a:t>; </a:t>
            </a:r>
            <a:r>
              <a:rPr lang="zh-CN" altLang="en-US" dirty="0">
                <a:solidFill>
                  <a:srgbClr val="FF0000"/>
                </a:solidFill>
                <a:cs typeface="Times New Roman" panose="02020603050405020304" pitchFamily="18" charset="0"/>
              </a:rPr>
              <a:t>诺言  </a:t>
            </a:r>
            <a:endParaRPr lang="en-US" altLang="zh-CN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9" name="Text Box 5"/>
          <p:cNvSpPr txBox="1">
            <a:spLocks noChangeArrowheads="1"/>
          </p:cNvSpPr>
          <p:nvPr/>
        </p:nvSpPr>
        <p:spPr bwMode="auto">
          <a:xfrm>
            <a:off x="1343225" y="1584693"/>
            <a:ext cx="7848227" cy="12741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808355" indent="-808355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1273175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68148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208915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497455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954655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411855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869055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326255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dirty="0">
                <a:cs typeface="Times New Roman" panose="02020603050405020304" pitchFamily="18" charset="0"/>
              </a:rPr>
              <a:t>e.g. </a:t>
            </a:r>
            <a:r>
              <a:rPr lang="en-US" altLang="zh-CN" dirty="0" smtClean="0">
                <a:cs typeface="Times New Roman" panose="02020603050405020304" pitchFamily="18" charset="0"/>
              </a:rPr>
              <a:t>Don’t </a:t>
            </a:r>
            <a:r>
              <a:rPr lang="en-US" altLang="zh-CN" dirty="0">
                <a:cs typeface="Times New Roman" panose="02020603050405020304" pitchFamily="18" charset="0"/>
              </a:rPr>
              <a:t>make </a:t>
            </a:r>
            <a:r>
              <a:rPr lang="en-US" altLang="zh-CN" dirty="0">
                <a:solidFill>
                  <a:srgbClr val="FF0000"/>
                </a:solidFill>
                <a:cs typeface="Times New Roman" panose="02020603050405020304" pitchFamily="18" charset="0"/>
              </a:rPr>
              <a:t>promises</a:t>
            </a:r>
            <a:r>
              <a:rPr lang="en-US" altLang="zh-CN" dirty="0">
                <a:cs typeface="Times New Roman" panose="02020603050405020304" pitchFamily="18" charset="0"/>
              </a:rPr>
              <a:t> you can’t keep.</a:t>
            </a:r>
            <a:endParaRPr lang="en-US" altLang="zh-CN" dirty="0"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dirty="0">
                <a:cs typeface="Times New Roman" panose="02020603050405020304" pitchFamily="18" charset="0"/>
              </a:rPr>
              <a:t>       </a:t>
            </a:r>
            <a:r>
              <a:rPr lang="zh-CN" altLang="en-US" dirty="0">
                <a:cs typeface="Times New Roman" panose="02020603050405020304" pitchFamily="18" charset="0"/>
              </a:rPr>
              <a:t>不要许下不能兑现的诺言。</a:t>
            </a:r>
            <a:r>
              <a:rPr lang="en-US" altLang="zh-CN" dirty="0">
                <a:cs typeface="Times New Roman" panose="02020603050405020304" pitchFamily="18" charset="0"/>
              </a:rPr>
              <a:t>  </a:t>
            </a:r>
            <a:endParaRPr lang="en-US" altLang="zh-CN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5130" name="Text Box 10"/>
          <p:cNvSpPr txBox="1">
            <a:spLocks noChangeArrowheads="1"/>
          </p:cNvSpPr>
          <p:nvPr/>
        </p:nvSpPr>
        <p:spPr bwMode="auto">
          <a:xfrm>
            <a:off x="1343225" y="2858888"/>
            <a:ext cx="7489079" cy="2456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808355" indent="-808355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1273175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68148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208915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497455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954655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411855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869055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326255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dirty="0" smtClean="0">
                <a:solidFill>
                  <a:srgbClr val="FF0000"/>
                </a:solidFill>
              </a:rPr>
              <a:t>promise   </a:t>
            </a:r>
            <a:r>
              <a:rPr lang="en-US" altLang="zh-CN" i="1" dirty="0" smtClean="0">
                <a:solidFill>
                  <a:srgbClr val="FF0000"/>
                </a:solidFill>
              </a:rPr>
              <a:t>v</a:t>
            </a:r>
            <a:r>
              <a:rPr lang="en-US" altLang="zh-CN" dirty="0" smtClean="0">
                <a:solidFill>
                  <a:srgbClr val="FF0000"/>
                </a:solidFill>
              </a:rPr>
              <a:t>.</a:t>
            </a:r>
            <a:r>
              <a:rPr lang="zh-CN" altLang="en-US" dirty="0" smtClean="0">
                <a:solidFill>
                  <a:srgbClr val="FF0000"/>
                </a:solidFill>
              </a:rPr>
              <a:t> </a:t>
            </a:r>
            <a:r>
              <a:rPr lang="zh-CN" altLang="en-US" dirty="0" smtClean="0">
                <a:solidFill>
                  <a:srgbClr val="FF0000"/>
                </a:solidFill>
                <a:latin typeface="宋体" panose="02010600030101010101" pitchFamily="2" charset="-122"/>
              </a:rPr>
              <a:t>许诺</a:t>
            </a:r>
            <a:r>
              <a:rPr lang="en-US" altLang="zh-CN" dirty="0">
                <a:solidFill>
                  <a:srgbClr val="FF0000"/>
                </a:solidFill>
                <a:cs typeface="Times New Roman" panose="02020603050405020304" pitchFamily="18" charset="0"/>
              </a:rPr>
              <a:t>; </a:t>
            </a:r>
            <a:r>
              <a:rPr lang="zh-CN" altLang="en-US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承诺</a:t>
            </a:r>
            <a:endParaRPr lang="en-US" altLang="zh-CN" dirty="0"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dirty="0">
                <a:cs typeface="Times New Roman" panose="02020603050405020304" pitchFamily="18" charset="0"/>
              </a:rPr>
              <a:t>e.g. Hurry up – we </a:t>
            </a:r>
            <a:r>
              <a:rPr lang="en-US" altLang="zh-CN" dirty="0">
                <a:solidFill>
                  <a:srgbClr val="FF0000"/>
                </a:solidFill>
                <a:cs typeface="Times New Roman" panose="02020603050405020304" pitchFamily="18" charset="0"/>
              </a:rPr>
              <a:t>promised</a:t>
            </a:r>
            <a:r>
              <a:rPr lang="en-US" altLang="zh-CN" dirty="0">
                <a:cs typeface="Times New Roman" panose="02020603050405020304" pitchFamily="18" charset="0"/>
              </a:rPr>
              <a:t> we </a:t>
            </a:r>
            <a:r>
              <a:rPr lang="en-US" altLang="zh-CN" dirty="0" smtClean="0">
                <a:cs typeface="Times New Roman" panose="02020603050405020304" pitchFamily="18" charset="0"/>
              </a:rPr>
              <a:t>wouldn’t be </a:t>
            </a:r>
            <a:r>
              <a:rPr lang="en-US" altLang="zh-CN" dirty="0">
                <a:cs typeface="Times New Roman" panose="02020603050405020304" pitchFamily="18" charset="0"/>
              </a:rPr>
              <a:t>late.</a:t>
            </a:r>
            <a:endParaRPr lang="en-US" altLang="zh-CN" dirty="0"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</a:pPr>
            <a:r>
              <a:rPr lang="zh-CN" altLang="en-US" dirty="0">
                <a:cs typeface="Times New Roman" panose="02020603050405020304" pitchFamily="18" charset="0"/>
              </a:rPr>
              <a:t>       快点，我们保证过不会迟到的。</a:t>
            </a:r>
            <a:endParaRPr lang="en-US" altLang="zh-CN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/>
          <a:srcRect r="2614"/>
          <a:stretch>
            <a:fillRect/>
          </a:stretch>
        </p:blipFill>
        <p:spPr>
          <a:xfrm>
            <a:off x="8857254" y="1916832"/>
            <a:ext cx="2845361" cy="199978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1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51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51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utoUpdateAnimBg="0" uiExpand="1" build="allAtOnce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055440" y="980728"/>
            <a:ext cx="10873208" cy="44873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dirty="0"/>
              <a:t>4. </a:t>
            </a:r>
            <a:r>
              <a:rPr lang="zh-CN" altLang="en-US" dirty="0"/>
              <a:t>在你的笔记本上把一些重要的点记下来是很有</a:t>
            </a:r>
            <a:r>
              <a:rPr lang="zh-CN" altLang="en-US" dirty="0" smtClean="0"/>
              <a:t>必  </a:t>
            </a:r>
            <a:endParaRPr lang="en-US" altLang="zh-CN" dirty="0" smtClean="0"/>
          </a:p>
          <a:p>
            <a:pPr>
              <a:lnSpc>
                <a:spcPct val="120000"/>
              </a:lnSpc>
            </a:pPr>
            <a:r>
              <a:rPr lang="en-US" altLang="zh-CN" dirty="0"/>
              <a:t> </a:t>
            </a:r>
            <a:r>
              <a:rPr lang="en-US" altLang="zh-CN" dirty="0" smtClean="0"/>
              <a:t>   </a:t>
            </a:r>
            <a:r>
              <a:rPr lang="zh-CN" altLang="en-US" dirty="0" smtClean="0"/>
              <a:t>要</a:t>
            </a:r>
            <a:r>
              <a:rPr lang="zh-CN" altLang="en-US" dirty="0"/>
              <a:t>的。</a:t>
            </a:r>
            <a:endParaRPr lang="zh-CN" altLang="en-US" dirty="0"/>
          </a:p>
          <a:p>
            <a:pPr marL="452755">
              <a:lnSpc>
                <a:spcPct val="120000"/>
              </a:lnSpc>
            </a:pPr>
            <a:r>
              <a:rPr lang="en-US" altLang="zh-CN" dirty="0"/>
              <a:t>It’s necessary _______ _______ _______ some important points in your notebook.</a:t>
            </a:r>
            <a:endParaRPr lang="en-US" altLang="zh-CN" dirty="0"/>
          </a:p>
          <a:p>
            <a:pPr>
              <a:lnSpc>
                <a:spcPct val="120000"/>
              </a:lnSpc>
            </a:pPr>
            <a:r>
              <a:rPr lang="en-US" altLang="zh-CN" dirty="0"/>
              <a:t>5. Bill</a:t>
            </a:r>
            <a:r>
              <a:rPr lang="zh-CN" altLang="en-US" dirty="0"/>
              <a:t>喜欢踢足球，他想成为足球队的一员。</a:t>
            </a:r>
            <a:endParaRPr lang="zh-CN" altLang="en-US" dirty="0"/>
          </a:p>
          <a:p>
            <a:pPr>
              <a:lnSpc>
                <a:spcPct val="120000"/>
              </a:lnSpc>
            </a:pPr>
            <a:r>
              <a:rPr lang="en-US" altLang="zh-CN" dirty="0" smtClean="0"/>
              <a:t>    Bill </a:t>
            </a:r>
            <a:r>
              <a:rPr lang="en-US" altLang="zh-CN" dirty="0"/>
              <a:t>likes playing soccer and he would like to _______ </a:t>
            </a:r>
            <a:r>
              <a:rPr lang="en-US" altLang="zh-CN" dirty="0" smtClean="0"/>
              <a:t>  </a:t>
            </a:r>
            <a:endParaRPr lang="en-US" altLang="zh-CN" dirty="0" smtClean="0"/>
          </a:p>
          <a:p>
            <a:pPr>
              <a:lnSpc>
                <a:spcPct val="120000"/>
              </a:lnSpc>
            </a:pPr>
            <a:r>
              <a:rPr lang="en-US" altLang="zh-CN" dirty="0"/>
              <a:t> </a:t>
            </a:r>
            <a:r>
              <a:rPr lang="en-US" altLang="zh-CN" dirty="0" smtClean="0"/>
              <a:t>   _______ </a:t>
            </a:r>
            <a:r>
              <a:rPr lang="en-US" altLang="zh-CN" dirty="0"/>
              <a:t>_______ _______.</a:t>
            </a:r>
            <a:endParaRPr lang="en-US" altLang="zh-CN" dirty="0"/>
          </a:p>
        </p:txBody>
      </p:sp>
      <p:sp>
        <p:nvSpPr>
          <p:cNvPr id="4" name="矩形 3"/>
          <p:cNvSpPr/>
          <p:nvPr/>
        </p:nvSpPr>
        <p:spPr>
          <a:xfrm>
            <a:off x="4187788" y="2284565"/>
            <a:ext cx="460851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  </a:t>
            </a:r>
            <a:r>
              <a:rPr lang="en-US" altLang="zh-CN" sz="3200" dirty="0">
                <a:solidFill>
                  <a:srgbClr val="FF0000"/>
                </a:solidFill>
                <a:cs typeface="Times New Roman" panose="02020603050405020304" pitchFamily="18" charset="0"/>
              </a:rPr>
              <a:t>to </a:t>
            </a:r>
            <a:r>
              <a:rPr lang="en-US" altLang="zh-CN" sz="32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           write       down </a:t>
            </a:r>
            <a:endParaRPr lang="zh-CN" altLang="en-US" sz="3200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595500" y="4173177"/>
            <a:ext cx="9793088" cy="12741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32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                                                                                   make</a:t>
            </a:r>
            <a:endParaRPr lang="en-US" altLang="zh-CN" sz="3200" dirty="0" smtClean="0">
              <a:solidFill>
                <a:srgbClr val="FF0000"/>
              </a:solidFill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32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  the          soccer         team</a:t>
            </a:r>
            <a:endParaRPr lang="zh-CN" altLang="en-US" sz="3200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5"/>
          <p:cNvSpPr txBox="1">
            <a:spLocks noChangeArrowheads="1"/>
          </p:cNvSpPr>
          <p:nvPr/>
        </p:nvSpPr>
        <p:spPr bwMode="auto">
          <a:xfrm>
            <a:off x="1917907" y="2362915"/>
            <a:ext cx="9361040" cy="363791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dirty="0"/>
              <a:t>1. Review the passage.</a:t>
            </a:r>
            <a:endParaRPr lang="en-US" altLang="zh-CN" dirty="0"/>
          </a:p>
          <a:p>
            <a:pPr marL="444500" indent="-444500" eaLnBrk="1" hangingPunct="1">
              <a:lnSpc>
                <a:spcPct val="120000"/>
              </a:lnSpc>
            </a:pPr>
            <a:r>
              <a:rPr lang="en-US" altLang="zh-CN" dirty="0"/>
              <a:t>2. Find these phrases in the passage. Then </a:t>
            </a:r>
            <a:r>
              <a:rPr lang="en-US" altLang="zh-CN" dirty="0" smtClean="0"/>
              <a:t>write </a:t>
            </a:r>
            <a:r>
              <a:rPr lang="en-US" altLang="zh-CN" dirty="0"/>
              <a:t>your own sentences with them.</a:t>
            </a:r>
            <a:endParaRPr lang="en-US" altLang="zh-CN" dirty="0"/>
          </a:p>
          <a:p>
            <a:pPr eaLnBrk="1" hangingPunct="1">
              <a:lnSpc>
                <a:spcPct val="120000"/>
              </a:lnSpc>
            </a:pPr>
            <a:r>
              <a:rPr lang="en-US" altLang="zh-CN" dirty="0"/>
              <a:t>    </a:t>
            </a:r>
            <a:r>
              <a:rPr lang="en-US" altLang="zh-CN" dirty="0">
                <a:solidFill>
                  <a:srgbClr val="FF0000"/>
                </a:solidFill>
              </a:rPr>
              <a:t>have to do with;       make promises</a:t>
            </a:r>
            <a:endParaRPr lang="en-US" altLang="zh-CN" dirty="0">
              <a:solidFill>
                <a:srgbClr val="FF0000"/>
              </a:solidFill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dirty="0">
                <a:solidFill>
                  <a:srgbClr val="FF0000"/>
                </a:solidFill>
              </a:rPr>
              <a:t>    have… in common;   write down</a:t>
            </a:r>
            <a:endParaRPr lang="en-US" altLang="zh-CN" dirty="0">
              <a:solidFill>
                <a:srgbClr val="FF0000"/>
              </a:solidFill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dirty="0">
                <a:solidFill>
                  <a:srgbClr val="FF0000"/>
                </a:solidFill>
              </a:rPr>
              <a:t>    for this reason;     take up </a:t>
            </a:r>
            <a:endParaRPr lang="en-US" altLang="zh-CN" dirty="0">
              <a:solidFill>
                <a:srgbClr val="FF0000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664" y="908720"/>
            <a:ext cx="5790721" cy="14019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0" name="Text Box 10"/>
          <p:cNvSpPr txBox="1">
            <a:spLocks noChangeArrowheads="1"/>
          </p:cNvSpPr>
          <p:nvPr/>
        </p:nvSpPr>
        <p:spPr bwMode="auto">
          <a:xfrm>
            <a:off x="1415480" y="692696"/>
            <a:ext cx="8913990" cy="3046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808355" indent="-808355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1273175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68148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208915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497455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954655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411855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869055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326255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dirty="0"/>
              <a:t>3.</a:t>
            </a:r>
            <a:r>
              <a:rPr lang="en-US" altLang="zh-CN" dirty="0">
                <a:solidFill>
                  <a:srgbClr val="FF0000"/>
                </a:solidFill>
              </a:rPr>
              <a:t> beginning   </a:t>
            </a:r>
            <a:r>
              <a:rPr lang="en-US" altLang="zh-CN" i="1" dirty="0">
                <a:solidFill>
                  <a:srgbClr val="FF0000"/>
                </a:solidFill>
              </a:rPr>
              <a:t>n.</a:t>
            </a:r>
            <a:r>
              <a:rPr lang="en-US" altLang="zh-CN" dirty="0">
                <a:solidFill>
                  <a:srgbClr val="FF0000"/>
                </a:solidFill>
              </a:rPr>
              <a:t>  </a:t>
            </a:r>
            <a:r>
              <a:rPr lang="zh-CN" altLang="en-US" dirty="0">
                <a:solidFill>
                  <a:srgbClr val="FF0000"/>
                </a:solidFill>
              </a:rPr>
              <a:t>开头</a:t>
            </a:r>
            <a:r>
              <a:rPr lang="en-US" altLang="zh-CN" dirty="0">
                <a:solidFill>
                  <a:srgbClr val="FF0000"/>
                </a:solidFill>
              </a:rPr>
              <a:t>; </a:t>
            </a:r>
            <a:r>
              <a:rPr lang="zh-CN" altLang="en-US" dirty="0">
                <a:solidFill>
                  <a:srgbClr val="FF0000"/>
                </a:solidFill>
              </a:rPr>
              <a:t>开端</a:t>
            </a:r>
            <a:r>
              <a:rPr lang="zh-CN" altLang="en-US" dirty="0"/>
              <a:t> </a:t>
            </a:r>
            <a:endParaRPr lang="en-US" altLang="zh-CN" dirty="0"/>
          </a:p>
          <a:p>
            <a:pPr eaLnBrk="1" hangingPunct="1">
              <a:lnSpc>
                <a:spcPct val="120000"/>
              </a:lnSpc>
            </a:pPr>
            <a:r>
              <a:rPr lang="en-US" altLang="zh-CN" dirty="0">
                <a:solidFill>
                  <a:srgbClr val="FF0000"/>
                </a:solidFill>
                <a:cs typeface="Times New Roman" panose="02020603050405020304" pitchFamily="18" charset="0"/>
              </a:rPr>
              <a:t>    at the beginning of   </a:t>
            </a:r>
            <a:r>
              <a:rPr lang="zh-CN" altLang="en-US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在</a:t>
            </a:r>
            <a:r>
              <a:rPr lang="en-US" altLang="zh-CN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……</a:t>
            </a:r>
            <a:r>
              <a:rPr lang="zh-CN" altLang="en-US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开始</a:t>
            </a:r>
            <a:endParaRPr lang="zh-CN" altLang="en-US" dirty="0">
              <a:solidFill>
                <a:srgbClr val="FF0000"/>
              </a:solidFill>
              <a:latin typeface="+mn-ea"/>
              <a:ea typeface="+mn-ea"/>
              <a:cs typeface="Times New Roman" panose="02020603050405020304" pitchFamily="18" charset="0"/>
            </a:endParaRPr>
          </a:p>
          <a:p>
            <a:pPr marL="1078230" indent="-1078230" eaLnBrk="1" hangingPunct="1">
              <a:lnSpc>
                <a:spcPct val="120000"/>
              </a:lnSpc>
            </a:pPr>
            <a:r>
              <a:rPr lang="en-US" altLang="zh-CN" dirty="0">
                <a:cs typeface="Times New Roman" panose="02020603050405020304" pitchFamily="18" charset="0"/>
              </a:rPr>
              <a:t>    e.g.</a:t>
            </a:r>
            <a:r>
              <a:rPr lang="en-US" altLang="zh-CN" dirty="0">
                <a:solidFill>
                  <a:srgbClr val="0066FF"/>
                </a:solidFill>
                <a:cs typeface="Times New Roman" panose="02020603050405020304" pitchFamily="18" charset="0"/>
              </a:rPr>
              <a:t> </a:t>
            </a:r>
            <a:r>
              <a:rPr lang="en-US" altLang="zh-CN" dirty="0">
                <a:cs typeface="Times New Roman" panose="02020603050405020304" pitchFamily="18" charset="0"/>
              </a:rPr>
              <a:t>They sang a song </a:t>
            </a:r>
            <a:r>
              <a:rPr lang="en-US" altLang="zh-CN" dirty="0">
                <a:solidFill>
                  <a:srgbClr val="FF0000"/>
                </a:solidFill>
                <a:cs typeface="Times New Roman" panose="02020603050405020304" pitchFamily="18" charset="0"/>
              </a:rPr>
              <a:t>at the beginning of </a:t>
            </a:r>
            <a:r>
              <a:rPr lang="en-US" altLang="zh-CN" dirty="0" smtClean="0">
                <a:cs typeface="Times New Roman" panose="02020603050405020304" pitchFamily="18" charset="0"/>
              </a:rPr>
              <a:t>the </a:t>
            </a:r>
            <a:r>
              <a:rPr lang="en-US" altLang="zh-CN" dirty="0">
                <a:cs typeface="Times New Roman" panose="02020603050405020304" pitchFamily="18" charset="0"/>
              </a:rPr>
              <a:t>meeting</a:t>
            </a:r>
            <a:r>
              <a:rPr lang="zh-CN" altLang="en-US" dirty="0">
                <a:cs typeface="Times New Roman" panose="02020603050405020304" pitchFamily="18" charset="0"/>
              </a:rPr>
              <a:t>．</a:t>
            </a:r>
            <a:endParaRPr lang="en-US" altLang="zh-CN" dirty="0"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dirty="0">
                <a:cs typeface="Times New Roman" panose="02020603050405020304" pitchFamily="18" charset="0"/>
              </a:rPr>
              <a:t>          </a:t>
            </a:r>
            <a:r>
              <a:rPr lang="en-US" altLang="zh-CN" dirty="0" smtClean="0">
                <a:cs typeface="Times New Roman" panose="02020603050405020304" pitchFamily="18" charset="0"/>
              </a:rPr>
              <a:t> </a:t>
            </a:r>
            <a:r>
              <a:rPr lang="zh-CN" altLang="en-US" dirty="0" smtClean="0">
                <a:cs typeface="Times New Roman" panose="02020603050405020304" pitchFamily="18" charset="0"/>
              </a:rPr>
              <a:t>会议</a:t>
            </a:r>
            <a:r>
              <a:rPr lang="zh-CN" altLang="en-US" dirty="0">
                <a:cs typeface="Times New Roman" panose="02020603050405020304" pitchFamily="18" charset="0"/>
              </a:rPr>
              <a:t>开始时他们唱了一首歌。</a:t>
            </a:r>
            <a:endParaRPr lang="en-US" altLang="zh-CN" dirty="0">
              <a:cs typeface="Times New Roman" panose="02020603050405020304" pitchFamily="18" charset="0"/>
            </a:endParaRPr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1790522" y="4313370"/>
            <a:ext cx="8538948" cy="13726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808355" indent="-808355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1273175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68148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208915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497455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954655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411855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869055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326255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en-US" altLang="zh-CN" dirty="0">
                <a:cs typeface="Times New Roman" panose="02020603050405020304" pitchFamily="18" charset="0"/>
              </a:rPr>
              <a:t>e.g. He studied harder to </a:t>
            </a:r>
            <a:r>
              <a:rPr lang="en-US" altLang="zh-CN" dirty="0">
                <a:solidFill>
                  <a:srgbClr val="FF0000"/>
                </a:solidFill>
                <a:cs typeface="Times New Roman" panose="02020603050405020304" pitchFamily="18" charset="0"/>
              </a:rPr>
              <a:t>improve</a:t>
            </a:r>
            <a:r>
              <a:rPr lang="en-US" altLang="zh-CN" dirty="0">
                <a:cs typeface="Times New Roman" panose="02020603050405020304" pitchFamily="18" charset="0"/>
              </a:rPr>
              <a:t> </a:t>
            </a:r>
            <a:r>
              <a:rPr lang="en-US" altLang="zh-CN" dirty="0" smtClean="0">
                <a:cs typeface="Times New Roman" panose="02020603050405020304" pitchFamily="18" charset="0"/>
              </a:rPr>
              <a:t>his </a:t>
            </a:r>
            <a:r>
              <a:rPr lang="en-US" altLang="zh-CN" dirty="0">
                <a:cs typeface="Times New Roman" panose="02020603050405020304" pitchFamily="18" charset="0"/>
              </a:rPr>
              <a:t>English. </a:t>
            </a:r>
            <a:endParaRPr lang="en-US" altLang="zh-CN" dirty="0">
              <a:cs typeface="Times New Roman" panose="02020603050405020304" pitchFamily="18" charset="0"/>
            </a:endParaRPr>
          </a:p>
          <a:p>
            <a:pPr eaLnBrk="1" hangingPunct="1">
              <a:lnSpc>
                <a:spcPct val="130000"/>
              </a:lnSpc>
            </a:pPr>
            <a:r>
              <a:rPr lang="zh-CN" altLang="en-US" dirty="0">
                <a:cs typeface="Times New Roman" panose="02020603050405020304" pitchFamily="18" charset="0"/>
              </a:rPr>
              <a:t>       他更加努力提高英语</a:t>
            </a:r>
            <a:r>
              <a:rPr lang="zh-CN" altLang="en-US" dirty="0" smtClean="0">
                <a:cs typeface="Times New Roman" panose="02020603050405020304" pitchFamily="18" charset="0"/>
              </a:rPr>
              <a:t>水平。</a:t>
            </a:r>
            <a:endParaRPr lang="en-US" altLang="zh-CN" dirty="0">
              <a:cs typeface="Times New Roman" panose="02020603050405020304" pitchFamily="18" charset="0"/>
            </a:endParaRPr>
          </a:p>
        </p:txBody>
      </p:sp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1438774" y="3728596"/>
            <a:ext cx="659196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dirty="0">
                <a:cs typeface="Times New Roman" panose="02020603050405020304" pitchFamily="18" charset="0"/>
              </a:rPr>
              <a:t>4.</a:t>
            </a:r>
            <a:r>
              <a:rPr lang="en-US" altLang="zh-CN" dirty="0">
                <a:solidFill>
                  <a:srgbClr val="FF0000"/>
                </a:solidFill>
                <a:cs typeface="Times New Roman" panose="02020603050405020304" pitchFamily="18" charset="0"/>
              </a:rPr>
              <a:t> improve  </a:t>
            </a:r>
            <a:r>
              <a:rPr lang="en-US" altLang="zh-CN" i="1" dirty="0">
                <a:solidFill>
                  <a:srgbClr val="FF0000"/>
                </a:solidFill>
                <a:cs typeface="Times New Roman" panose="02020603050405020304" pitchFamily="18" charset="0"/>
              </a:rPr>
              <a:t>v.</a:t>
            </a:r>
            <a:r>
              <a:rPr lang="en-US" altLang="zh-CN" dirty="0">
                <a:solidFill>
                  <a:srgbClr val="FF0000"/>
                </a:solidFill>
                <a:cs typeface="Times New Roman" panose="02020603050405020304" pitchFamily="18" charset="0"/>
              </a:rPr>
              <a:t>  </a:t>
            </a:r>
            <a:r>
              <a:rPr lang="zh-CN" altLang="en-US" dirty="0">
                <a:solidFill>
                  <a:srgbClr val="FF0000"/>
                </a:solidFill>
                <a:cs typeface="Times New Roman" panose="02020603050405020304" pitchFamily="18" charset="0"/>
              </a:rPr>
              <a:t>改进</a:t>
            </a:r>
            <a:r>
              <a:rPr lang="en-US" altLang="zh-CN" dirty="0">
                <a:solidFill>
                  <a:srgbClr val="FF0000"/>
                </a:solidFill>
                <a:cs typeface="Times New Roman" panose="02020603050405020304" pitchFamily="18" charset="0"/>
              </a:rPr>
              <a:t>; </a:t>
            </a:r>
            <a:r>
              <a:rPr lang="zh-CN" altLang="en-US" dirty="0">
                <a:solidFill>
                  <a:srgbClr val="FF0000"/>
                </a:solidFill>
                <a:cs typeface="Times New Roman" panose="02020603050405020304" pitchFamily="18" charset="0"/>
              </a:rPr>
              <a:t>改善</a:t>
            </a:r>
            <a:endParaRPr lang="en-US" altLang="zh-CN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1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1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1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30" grpId="0" autoUpdateAnimBg="0" uiExpand="1" build="allAtOnce"/>
      <p:bldP spid="5" grpId="0" autoUpdateAnimBg="0" uiExpand="1" build="allAtOnce"/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8" name="Text Box 4"/>
          <p:cNvSpPr txBox="1">
            <a:spLocks noChangeArrowheads="1"/>
          </p:cNvSpPr>
          <p:nvPr/>
        </p:nvSpPr>
        <p:spPr bwMode="auto">
          <a:xfrm>
            <a:off x="983432" y="908720"/>
            <a:ext cx="8208912" cy="48197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107823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2573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437005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dirty="0"/>
              <a:t>5. </a:t>
            </a:r>
            <a:r>
              <a:rPr lang="en-US" altLang="zh-CN" dirty="0">
                <a:solidFill>
                  <a:srgbClr val="FF0000"/>
                </a:solidFill>
              </a:rPr>
              <a:t>write down   </a:t>
            </a:r>
            <a:r>
              <a:rPr lang="zh-CN" altLang="en-US" dirty="0">
                <a:solidFill>
                  <a:srgbClr val="FF0000"/>
                </a:solidFill>
              </a:rPr>
              <a:t>写下</a:t>
            </a:r>
            <a:r>
              <a:rPr lang="en-US" altLang="zh-CN" dirty="0">
                <a:solidFill>
                  <a:srgbClr val="FF0000"/>
                </a:solidFill>
              </a:rPr>
              <a:t>; </a:t>
            </a:r>
            <a:r>
              <a:rPr lang="zh-CN" altLang="en-US" dirty="0">
                <a:solidFill>
                  <a:srgbClr val="FF0000"/>
                </a:solidFill>
              </a:rPr>
              <a:t>记录下</a:t>
            </a:r>
            <a:endParaRPr lang="zh-CN" altLang="en-US" dirty="0">
              <a:solidFill>
                <a:srgbClr val="FF0000"/>
              </a:solidFill>
            </a:endParaRPr>
          </a:p>
          <a:p>
            <a:pPr marL="1078230" indent="-1078230" eaLnBrk="1" hangingPunct="1">
              <a:lnSpc>
                <a:spcPct val="120000"/>
              </a:lnSpc>
            </a:pPr>
            <a:r>
              <a:rPr lang="en-US" altLang="zh-CN" dirty="0"/>
              <a:t>    e.g. </a:t>
            </a:r>
            <a:r>
              <a:rPr lang="en-US" altLang="zh-CN" dirty="0">
                <a:solidFill>
                  <a:srgbClr val="FF0000"/>
                </a:solidFill>
              </a:rPr>
              <a:t>Write down</a:t>
            </a:r>
            <a:r>
              <a:rPr lang="en-US" altLang="zh-CN" dirty="0"/>
              <a:t> the address before </a:t>
            </a:r>
            <a:r>
              <a:rPr lang="en-US" altLang="zh-CN" dirty="0" smtClean="0"/>
              <a:t>you </a:t>
            </a:r>
            <a:r>
              <a:rPr lang="en-US" altLang="zh-CN" dirty="0"/>
              <a:t>forget it. </a:t>
            </a:r>
            <a:endParaRPr lang="zh-CN" altLang="en-US" dirty="0"/>
          </a:p>
          <a:p>
            <a:pPr eaLnBrk="1" hangingPunct="1">
              <a:lnSpc>
                <a:spcPct val="120000"/>
              </a:lnSpc>
            </a:pPr>
            <a:r>
              <a:rPr lang="zh-CN" altLang="en-US" dirty="0"/>
              <a:t>           把地址写下来</a:t>
            </a:r>
            <a:r>
              <a:rPr lang="en-US" altLang="zh-CN" dirty="0"/>
              <a:t>, </a:t>
            </a:r>
            <a:r>
              <a:rPr lang="zh-CN" altLang="en-US" dirty="0"/>
              <a:t>省得忘了。</a:t>
            </a:r>
            <a:endParaRPr lang="zh-CN" altLang="en-US" dirty="0"/>
          </a:p>
          <a:p>
            <a:pPr eaLnBrk="1" hangingPunct="1">
              <a:lnSpc>
                <a:spcPct val="120000"/>
              </a:lnSpc>
            </a:pPr>
            <a:r>
              <a:rPr lang="en-US" altLang="zh-CN" dirty="0"/>
              <a:t>6. </a:t>
            </a:r>
            <a:r>
              <a:rPr lang="en-US" altLang="zh-CN" dirty="0">
                <a:solidFill>
                  <a:srgbClr val="FF0000"/>
                </a:solidFill>
              </a:rPr>
              <a:t>themselves  </a:t>
            </a:r>
            <a:r>
              <a:rPr lang="en-US" altLang="zh-CN" i="1" dirty="0">
                <a:solidFill>
                  <a:srgbClr val="FF0000"/>
                </a:solidFill>
              </a:rPr>
              <a:t>pron.</a:t>
            </a:r>
            <a:r>
              <a:rPr lang="en-US" altLang="zh-CN" dirty="0">
                <a:solidFill>
                  <a:srgbClr val="FF0000"/>
                </a:solidFill>
              </a:rPr>
              <a:t>  </a:t>
            </a:r>
            <a:r>
              <a:rPr lang="zh-CN" altLang="en-US" dirty="0">
                <a:solidFill>
                  <a:srgbClr val="FF0000"/>
                </a:solidFill>
              </a:rPr>
              <a:t>他</a:t>
            </a:r>
            <a:r>
              <a:rPr lang="en-US" altLang="zh-CN" dirty="0">
                <a:solidFill>
                  <a:srgbClr val="FF0000"/>
                </a:solidFill>
              </a:rPr>
              <a:t>(</a:t>
            </a:r>
            <a:r>
              <a:rPr lang="zh-CN" altLang="en-US" dirty="0">
                <a:solidFill>
                  <a:srgbClr val="FF0000"/>
                </a:solidFill>
              </a:rPr>
              <a:t>她、它</a:t>
            </a:r>
            <a:r>
              <a:rPr lang="en-US" altLang="zh-CN" dirty="0">
                <a:solidFill>
                  <a:srgbClr val="FF0000"/>
                </a:solidFill>
              </a:rPr>
              <a:t>)</a:t>
            </a:r>
            <a:r>
              <a:rPr lang="zh-CN" altLang="en-US" dirty="0">
                <a:solidFill>
                  <a:srgbClr val="FF0000"/>
                </a:solidFill>
              </a:rPr>
              <a:t>们自己     </a:t>
            </a:r>
            <a:endParaRPr lang="zh-CN" altLang="en-US" dirty="0">
              <a:solidFill>
                <a:srgbClr val="FF0000"/>
              </a:solidFill>
            </a:endParaRPr>
          </a:p>
          <a:p>
            <a:pPr marL="1078230" indent="-1078230" eaLnBrk="1" hangingPunct="1">
              <a:lnSpc>
                <a:spcPct val="120000"/>
              </a:lnSpc>
            </a:pPr>
            <a:r>
              <a:rPr lang="en-US" altLang="zh-CN" dirty="0">
                <a:solidFill>
                  <a:srgbClr val="FF0000"/>
                </a:solidFill>
              </a:rPr>
              <a:t>    </a:t>
            </a:r>
            <a:r>
              <a:rPr lang="en-US" altLang="zh-CN" dirty="0"/>
              <a:t>e.g. The children can look after </a:t>
            </a:r>
            <a:r>
              <a:rPr lang="en-US" altLang="zh-CN" dirty="0">
                <a:solidFill>
                  <a:srgbClr val="FF0000"/>
                </a:solidFill>
              </a:rPr>
              <a:t>themselves </a:t>
            </a:r>
            <a:r>
              <a:rPr lang="en-US" altLang="zh-CN" dirty="0" smtClean="0"/>
              <a:t>for </a:t>
            </a:r>
            <a:r>
              <a:rPr lang="en-US" altLang="zh-CN" dirty="0"/>
              <a:t>a couple of hours. </a:t>
            </a:r>
            <a:endParaRPr lang="en-US" altLang="zh-CN" dirty="0"/>
          </a:p>
          <a:p>
            <a:pPr eaLnBrk="1" hangingPunct="1">
              <a:lnSpc>
                <a:spcPct val="120000"/>
              </a:lnSpc>
            </a:pPr>
            <a:r>
              <a:rPr lang="zh-CN" altLang="en-US" dirty="0"/>
              <a:t>           孩子们能照顾自己几个小时。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8288" y="836712"/>
            <a:ext cx="2682788" cy="224683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4312" y="3429000"/>
            <a:ext cx="2640866" cy="297281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22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22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22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522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5222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7" name="Text Box 7"/>
          <p:cNvSpPr txBox="1">
            <a:spLocks noChangeArrowheads="1"/>
          </p:cNvSpPr>
          <p:nvPr/>
        </p:nvSpPr>
        <p:spPr bwMode="auto">
          <a:xfrm>
            <a:off x="2135189" y="1187450"/>
            <a:ext cx="5689003" cy="18651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808355" indent="-808355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1273175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68148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208915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497455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954655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411855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869055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326255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723900" indent="-723900" eaLnBrk="1" hangingPunct="1">
              <a:lnSpc>
                <a:spcPct val="120000"/>
              </a:lnSpc>
            </a:pPr>
            <a:r>
              <a:rPr lang="en-US" altLang="zh-CN" dirty="0">
                <a:cs typeface="Times New Roman" panose="02020603050405020304" pitchFamily="18" charset="0"/>
              </a:rPr>
              <a:t>e.g.</a:t>
            </a:r>
            <a:r>
              <a:rPr lang="en-US" altLang="zh-CN" dirty="0">
                <a:solidFill>
                  <a:srgbClr val="FF0000"/>
                </a:solidFill>
                <a:cs typeface="Times New Roman" panose="02020603050405020304" pitchFamily="18" charset="0"/>
              </a:rPr>
              <a:t> Physical </a:t>
            </a:r>
            <a:r>
              <a:rPr lang="en-US" altLang="zh-CN" dirty="0">
                <a:cs typeface="Times New Roman" panose="02020603050405020304" pitchFamily="18" charset="0"/>
              </a:rPr>
              <a:t>activities </a:t>
            </a:r>
            <a:r>
              <a:rPr lang="en-US" altLang="zh-CN" dirty="0" smtClean="0">
                <a:cs typeface="Times New Roman" panose="02020603050405020304" pitchFamily="18" charset="0"/>
              </a:rPr>
              <a:t>are </a:t>
            </a:r>
            <a:r>
              <a:rPr lang="en-US" altLang="zh-CN" dirty="0">
                <a:cs typeface="Times New Roman" panose="02020603050405020304" pitchFamily="18" charset="0"/>
              </a:rPr>
              <a:t>good for health.  </a:t>
            </a:r>
            <a:endParaRPr lang="en-US" altLang="zh-CN" dirty="0"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</a:pPr>
            <a:r>
              <a:rPr lang="zh-CN" altLang="en-US" dirty="0">
                <a:cs typeface="Times New Roman" panose="02020603050405020304" pitchFamily="18" charset="0"/>
              </a:rPr>
              <a:t>      </a:t>
            </a:r>
            <a:r>
              <a:rPr lang="zh-CN" altLang="en-US" dirty="0" smtClean="0">
                <a:cs typeface="Times New Roman" panose="02020603050405020304" pitchFamily="18" charset="0"/>
              </a:rPr>
              <a:t> 体育</a:t>
            </a:r>
            <a:r>
              <a:rPr lang="zh-CN" altLang="en-US" dirty="0">
                <a:cs typeface="Times New Roman" panose="02020603050405020304" pitchFamily="18" charset="0"/>
              </a:rPr>
              <a:t>活动对健康有益。</a:t>
            </a:r>
            <a:endParaRPr lang="en-US" altLang="zh-CN" dirty="0">
              <a:cs typeface="Times New Roman" panose="02020603050405020304" pitchFamily="18" charset="0"/>
            </a:endParaRPr>
          </a:p>
        </p:txBody>
      </p:sp>
      <p:sp>
        <p:nvSpPr>
          <p:cNvPr id="5130" name="Text Box 10"/>
          <p:cNvSpPr txBox="1">
            <a:spLocks noChangeArrowheads="1"/>
          </p:cNvSpPr>
          <p:nvPr/>
        </p:nvSpPr>
        <p:spPr bwMode="auto">
          <a:xfrm>
            <a:off x="2279578" y="4149080"/>
            <a:ext cx="6480719" cy="18651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808355" indent="-808355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1273175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68148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208915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497455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954655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411855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869055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326255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dirty="0">
                <a:cs typeface="Times New Roman" panose="02020603050405020304" pitchFamily="18" charset="0"/>
              </a:rPr>
              <a:t>e.g. My grandpa’s </a:t>
            </a:r>
            <a:r>
              <a:rPr lang="en-US" altLang="zh-CN" dirty="0">
                <a:solidFill>
                  <a:srgbClr val="FF0000"/>
                </a:solidFill>
                <a:cs typeface="Times New Roman" panose="02020603050405020304" pitchFamily="18" charset="0"/>
              </a:rPr>
              <a:t>hobby</a:t>
            </a:r>
            <a:r>
              <a:rPr lang="en-US" altLang="zh-CN" dirty="0">
                <a:cs typeface="Times New Roman" panose="02020603050405020304" pitchFamily="18" charset="0"/>
              </a:rPr>
              <a:t> is </a:t>
            </a:r>
            <a:endParaRPr lang="en-US" altLang="zh-CN" dirty="0"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dirty="0">
                <a:cs typeface="Times New Roman" panose="02020603050405020304" pitchFamily="18" charset="0"/>
              </a:rPr>
              <a:t>       practicing Tai Chi. </a:t>
            </a:r>
            <a:endParaRPr lang="en-US" altLang="zh-CN" dirty="0"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dirty="0">
                <a:cs typeface="Times New Roman" panose="02020603050405020304" pitchFamily="18" charset="0"/>
              </a:rPr>
              <a:t>      </a:t>
            </a:r>
            <a:r>
              <a:rPr lang="en-US" altLang="zh-CN" dirty="0" smtClean="0">
                <a:cs typeface="Times New Roman" panose="02020603050405020304" pitchFamily="18" charset="0"/>
              </a:rPr>
              <a:t> </a:t>
            </a:r>
            <a:r>
              <a:rPr lang="zh-CN" altLang="en-US" dirty="0" smtClean="0">
                <a:cs typeface="Times New Roman" panose="02020603050405020304" pitchFamily="18" charset="0"/>
              </a:rPr>
              <a:t>我</a:t>
            </a:r>
            <a:r>
              <a:rPr lang="zh-CN" altLang="en-US" dirty="0">
                <a:cs typeface="Times New Roman" panose="02020603050405020304" pitchFamily="18" charset="0"/>
              </a:rPr>
              <a:t>爷爷的爱好是打太极拳。</a:t>
            </a:r>
            <a:endParaRPr lang="en-US" altLang="zh-CN" dirty="0">
              <a:cs typeface="Times New Roman" panose="02020603050405020304" pitchFamily="18" charset="0"/>
            </a:endParaRPr>
          </a:p>
        </p:txBody>
      </p:sp>
      <p:sp>
        <p:nvSpPr>
          <p:cNvPr id="9" name="Text Box 5"/>
          <p:cNvSpPr txBox="1">
            <a:spLocks noChangeArrowheads="1"/>
          </p:cNvSpPr>
          <p:nvPr/>
        </p:nvSpPr>
        <p:spPr bwMode="auto">
          <a:xfrm>
            <a:off x="1703388" y="587376"/>
            <a:ext cx="665956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dirty="0">
                <a:cs typeface="Times New Roman" panose="02020603050405020304" pitchFamily="18" charset="0"/>
              </a:rPr>
              <a:t>7.</a:t>
            </a:r>
            <a:r>
              <a:rPr lang="en-US" altLang="zh-CN" dirty="0">
                <a:solidFill>
                  <a:srgbClr val="FF0000"/>
                </a:solidFill>
                <a:cs typeface="Times New Roman" panose="02020603050405020304" pitchFamily="18" charset="0"/>
              </a:rPr>
              <a:t> physical  </a:t>
            </a:r>
            <a:r>
              <a:rPr lang="en-US" altLang="zh-CN" i="1" dirty="0">
                <a:solidFill>
                  <a:srgbClr val="FF0000"/>
                </a:solidFill>
                <a:cs typeface="Times New Roman" panose="02020603050405020304" pitchFamily="18" charset="0"/>
              </a:rPr>
              <a:t>adj.</a:t>
            </a:r>
            <a:r>
              <a:rPr lang="en-US" altLang="zh-CN" dirty="0">
                <a:solidFill>
                  <a:srgbClr val="FF0000"/>
                </a:solidFill>
                <a:cs typeface="Times New Roman" panose="02020603050405020304" pitchFamily="18" charset="0"/>
              </a:rPr>
              <a:t> </a:t>
            </a:r>
            <a:r>
              <a:rPr lang="zh-CN" altLang="en-US" dirty="0">
                <a:solidFill>
                  <a:srgbClr val="FF0000"/>
                </a:solidFill>
                <a:cs typeface="Times New Roman" panose="02020603050405020304" pitchFamily="18" charset="0"/>
              </a:rPr>
              <a:t>身体的</a:t>
            </a:r>
            <a:endParaRPr lang="en-US" altLang="zh-CN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7" name="Text Box 10"/>
          <p:cNvSpPr txBox="1">
            <a:spLocks noChangeArrowheads="1"/>
          </p:cNvSpPr>
          <p:nvPr/>
        </p:nvSpPr>
        <p:spPr bwMode="auto">
          <a:xfrm>
            <a:off x="1774825" y="2996952"/>
            <a:ext cx="5003800" cy="12741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dirty="0">
                <a:cs typeface="Times New Roman" panose="02020603050405020304" pitchFamily="18" charset="0"/>
              </a:rPr>
              <a:t>8.</a:t>
            </a:r>
            <a:r>
              <a:rPr lang="en-US" altLang="zh-CN" dirty="0">
                <a:solidFill>
                  <a:srgbClr val="FF0000"/>
                </a:solidFill>
                <a:cs typeface="Times New Roman" panose="02020603050405020304" pitchFamily="18" charset="0"/>
              </a:rPr>
              <a:t> hobby  </a:t>
            </a:r>
            <a:r>
              <a:rPr lang="en-US" altLang="zh-CN" i="1" dirty="0">
                <a:solidFill>
                  <a:srgbClr val="FF0000"/>
                </a:solidFill>
                <a:cs typeface="Times New Roman" panose="02020603050405020304" pitchFamily="18" charset="0"/>
              </a:rPr>
              <a:t>n.</a:t>
            </a:r>
            <a:r>
              <a:rPr lang="en-US" altLang="zh-CN" dirty="0">
                <a:solidFill>
                  <a:srgbClr val="FF0000"/>
                </a:solidFill>
                <a:cs typeface="Times New Roman" panose="02020603050405020304" pitchFamily="18" charset="0"/>
              </a:rPr>
              <a:t> </a:t>
            </a:r>
            <a:r>
              <a:rPr lang="zh-CN" altLang="en-US" dirty="0">
                <a:solidFill>
                  <a:srgbClr val="FF0000"/>
                </a:solidFill>
                <a:cs typeface="Times New Roman" panose="02020603050405020304" pitchFamily="18" charset="0"/>
              </a:rPr>
              <a:t>业余爱好</a:t>
            </a:r>
            <a:endParaRPr lang="en-US" altLang="zh-CN" dirty="0">
              <a:solidFill>
                <a:srgbClr val="FF0000"/>
              </a:solidFill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</a:pPr>
            <a:r>
              <a:rPr lang="zh-CN" altLang="en-US" dirty="0">
                <a:solidFill>
                  <a:srgbClr val="CC0099"/>
                </a:solidFill>
                <a:cs typeface="Times New Roman" panose="02020603050405020304" pitchFamily="18" charset="0"/>
              </a:rPr>
              <a:t>    </a:t>
            </a:r>
            <a:r>
              <a:rPr lang="zh-CN" altLang="en-US" dirty="0">
                <a:solidFill>
                  <a:srgbClr val="FF0000"/>
                </a:solidFill>
                <a:cs typeface="Times New Roman" panose="02020603050405020304" pitchFamily="18" charset="0"/>
              </a:rPr>
              <a:t>复数形式</a:t>
            </a:r>
            <a:r>
              <a:rPr lang="en-US" altLang="zh-CN" dirty="0">
                <a:solidFill>
                  <a:srgbClr val="FF0000"/>
                </a:solidFill>
                <a:cs typeface="Times New Roman" panose="02020603050405020304" pitchFamily="18" charset="0"/>
              </a:rPr>
              <a:t>: hobbies</a:t>
            </a:r>
            <a:endParaRPr lang="en-US" altLang="zh-CN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4556" y="585821"/>
            <a:ext cx="3162037" cy="227382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2949" y="3093717"/>
            <a:ext cx="2983643" cy="292048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5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7" grpId="0" autoUpdateAnimBg="0"/>
      <p:bldP spid="5130" grpId="0" autoUpdateAnimBg="0"/>
      <p:bldP spid="7" grpId="0" autoUpdateAnimBg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8" name="Text Box 4"/>
          <p:cNvSpPr txBox="1">
            <a:spLocks noChangeArrowheads="1"/>
          </p:cNvSpPr>
          <p:nvPr/>
        </p:nvSpPr>
        <p:spPr bwMode="auto">
          <a:xfrm>
            <a:off x="551384" y="3284983"/>
            <a:ext cx="7560840" cy="2554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107823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2573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437005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5000"/>
              </a:lnSpc>
            </a:pPr>
            <a:r>
              <a:rPr lang="en-US" altLang="zh-CN" dirty="0" smtClean="0">
                <a:solidFill>
                  <a:srgbClr val="000000"/>
                </a:solidFill>
              </a:rPr>
              <a:t>10</a:t>
            </a:r>
            <a:r>
              <a:rPr lang="en-US" altLang="zh-CN" dirty="0">
                <a:solidFill>
                  <a:srgbClr val="000000"/>
                </a:solidFill>
              </a:rPr>
              <a:t>. </a:t>
            </a:r>
            <a:r>
              <a:rPr lang="en-US" altLang="zh-CN" dirty="0">
                <a:solidFill>
                  <a:srgbClr val="FF0000"/>
                </a:solidFill>
              </a:rPr>
              <a:t>take up (</a:t>
            </a:r>
            <a:r>
              <a:rPr lang="zh-CN" altLang="en-US" dirty="0">
                <a:solidFill>
                  <a:srgbClr val="FF0000"/>
                </a:solidFill>
              </a:rPr>
              <a:t>尤指为消遣</a:t>
            </a:r>
            <a:r>
              <a:rPr lang="en-US" altLang="zh-CN" dirty="0">
                <a:solidFill>
                  <a:srgbClr val="FF0000"/>
                </a:solidFill>
              </a:rPr>
              <a:t>) </a:t>
            </a:r>
            <a:r>
              <a:rPr lang="zh-CN" altLang="en-US" dirty="0">
                <a:solidFill>
                  <a:srgbClr val="FF0000"/>
                </a:solidFill>
              </a:rPr>
              <a:t>学着做</a:t>
            </a:r>
            <a:r>
              <a:rPr lang="en-US" altLang="zh-CN" dirty="0">
                <a:solidFill>
                  <a:srgbClr val="FF0000"/>
                </a:solidFill>
              </a:rPr>
              <a:t>; </a:t>
            </a:r>
            <a:r>
              <a:rPr lang="zh-CN" altLang="en-US" dirty="0">
                <a:solidFill>
                  <a:srgbClr val="FF0000"/>
                </a:solidFill>
              </a:rPr>
              <a:t>开始做</a:t>
            </a:r>
            <a:endParaRPr lang="zh-CN" altLang="en-US" dirty="0">
              <a:solidFill>
                <a:srgbClr val="FF0000"/>
              </a:solidFill>
            </a:endParaRPr>
          </a:p>
          <a:p>
            <a:pPr marL="1078230" indent="-1078230" eaLnBrk="1" hangingPunct="1">
              <a:lnSpc>
                <a:spcPct val="125000"/>
              </a:lnSpc>
            </a:pPr>
            <a:r>
              <a:rPr lang="en-US" altLang="zh-CN" dirty="0">
                <a:solidFill>
                  <a:srgbClr val="FF0000"/>
                </a:solidFill>
              </a:rPr>
              <a:t>    </a:t>
            </a:r>
            <a:r>
              <a:rPr lang="en-US" altLang="zh-CN" dirty="0">
                <a:solidFill>
                  <a:srgbClr val="000000"/>
                </a:solidFill>
              </a:rPr>
              <a:t>e.g. I think I’ll </a:t>
            </a:r>
            <a:r>
              <a:rPr lang="en-US" altLang="zh-CN" dirty="0">
                <a:solidFill>
                  <a:srgbClr val="FF0000"/>
                </a:solidFill>
              </a:rPr>
              <a:t>take up </a:t>
            </a:r>
            <a:r>
              <a:rPr lang="en-US" altLang="zh-CN" dirty="0">
                <a:solidFill>
                  <a:srgbClr val="000000"/>
                </a:solidFill>
              </a:rPr>
              <a:t>oil painting in my </a:t>
            </a:r>
            <a:r>
              <a:rPr lang="en-US" altLang="zh-CN" dirty="0" smtClean="0">
                <a:solidFill>
                  <a:srgbClr val="000000"/>
                </a:solidFill>
              </a:rPr>
              <a:t>spare </a:t>
            </a:r>
            <a:r>
              <a:rPr lang="en-US" altLang="zh-CN" dirty="0">
                <a:solidFill>
                  <a:srgbClr val="000000"/>
                </a:solidFill>
              </a:rPr>
              <a:t>time.</a:t>
            </a:r>
            <a:endParaRPr lang="en-US" altLang="zh-CN" dirty="0">
              <a:solidFill>
                <a:srgbClr val="000000"/>
              </a:solidFill>
            </a:endParaRPr>
          </a:p>
          <a:p>
            <a:pPr eaLnBrk="1" hangingPunct="1">
              <a:lnSpc>
                <a:spcPct val="125000"/>
              </a:lnSpc>
            </a:pPr>
            <a:r>
              <a:rPr lang="en-US" altLang="zh-CN" dirty="0">
                <a:solidFill>
                  <a:srgbClr val="000000"/>
                </a:solidFill>
              </a:rPr>
              <a:t>          </a:t>
            </a:r>
            <a:r>
              <a:rPr lang="zh-CN" altLang="en-US" dirty="0" smtClean="0">
                <a:solidFill>
                  <a:srgbClr val="000000"/>
                </a:solidFill>
              </a:rPr>
              <a:t>我</a:t>
            </a:r>
            <a:r>
              <a:rPr lang="zh-CN" altLang="en-US" dirty="0">
                <a:solidFill>
                  <a:srgbClr val="000000"/>
                </a:solidFill>
              </a:rPr>
              <a:t>想我将要在业余时间学习油画。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0256" y="3480004"/>
            <a:ext cx="3439834" cy="2164504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551384" y="980728"/>
            <a:ext cx="1022513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lnSpc>
                <a:spcPct val="125000"/>
              </a:lnSpc>
            </a:pPr>
            <a:r>
              <a:rPr lang="en-US" altLang="zh-CN" sz="3200" dirty="0">
                <a:solidFill>
                  <a:srgbClr val="000000"/>
                </a:solidFill>
              </a:rPr>
              <a:t>9. </a:t>
            </a:r>
            <a:r>
              <a:rPr lang="en-US" altLang="zh-CN" sz="3200" dirty="0">
                <a:solidFill>
                  <a:srgbClr val="FF0000"/>
                </a:solidFill>
              </a:rPr>
              <a:t>have to do with  </a:t>
            </a:r>
            <a:r>
              <a:rPr lang="zh-CN" altLang="en-US" sz="3200" dirty="0" smtClean="0">
                <a:solidFill>
                  <a:srgbClr val="FF0000"/>
                </a:solidFill>
                <a:latin typeface="+mn-ea"/>
                <a:ea typeface="+mn-ea"/>
              </a:rPr>
              <a:t>与</a:t>
            </a:r>
            <a:r>
              <a:rPr lang="en-US" altLang="zh-CN" sz="3200" dirty="0" smtClean="0">
                <a:solidFill>
                  <a:srgbClr val="FF0000"/>
                </a:solidFill>
                <a:latin typeface="+mn-ea"/>
                <a:ea typeface="+mn-ea"/>
              </a:rPr>
              <a:t>……</a:t>
            </a:r>
            <a:r>
              <a:rPr lang="zh-CN" altLang="en-US" sz="3200" dirty="0">
                <a:solidFill>
                  <a:srgbClr val="FF0000"/>
                </a:solidFill>
                <a:latin typeface="+mn-ea"/>
                <a:ea typeface="+mn-ea"/>
              </a:rPr>
              <a:t>相关</a:t>
            </a:r>
            <a:r>
              <a:rPr lang="en-US" altLang="zh-CN" sz="3200" dirty="0">
                <a:solidFill>
                  <a:srgbClr val="FF0000"/>
                </a:solidFill>
                <a:ea typeface="+mn-ea"/>
                <a:cs typeface="Times New Roman" panose="02020603050405020304" pitchFamily="18" charset="0"/>
              </a:rPr>
              <a:t>; </a:t>
            </a:r>
            <a:r>
              <a:rPr lang="zh-CN" altLang="en-US" sz="3200" dirty="0">
                <a:solidFill>
                  <a:srgbClr val="FF0000"/>
                </a:solidFill>
                <a:latin typeface="+mn-ea"/>
                <a:ea typeface="+mn-ea"/>
              </a:rPr>
              <a:t>与</a:t>
            </a:r>
            <a:r>
              <a:rPr lang="en-US" altLang="zh-CN" sz="3200" dirty="0">
                <a:solidFill>
                  <a:srgbClr val="FF0000"/>
                </a:solidFill>
                <a:latin typeface="+mn-ea"/>
                <a:ea typeface="+mn-ea"/>
              </a:rPr>
              <a:t>……</a:t>
            </a:r>
            <a:r>
              <a:rPr lang="zh-CN" altLang="en-US" sz="3200" dirty="0">
                <a:solidFill>
                  <a:srgbClr val="FF0000"/>
                </a:solidFill>
                <a:latin typeface="+mn-ea"/>
                <a:ea typeface="+mn-ea"/>
              </a:rPr>
              <a:t>有关联或有关系</a:t>
            </a:r>
            <a:endParaRPr lang="zh-CN" altLang="en-US" sz="3200" dirty="0">
              <a:solidFill>
                <a:srgbClr val="FF0000"/>
              </a:solidFill>
              <a:latin typeface="+mn-ea"/>
              <a:ea typeface="+mn-ea"/>
            </a:endParaRPr>
          </a:p>
          <a:p>
            <a:pPr marL="1078230" indent="-1078230" eaLnBrk="1" hangingPunct="1">
              <a:lnSpc>
                <a:spcPct val="125000"/>
              </a:lnSpc>
            </a:pPr>
            <a:r>
              <a:rPr lang="en-US" altLang="zh-CN" sz="3200" dirty="0">
                <a:solidFill>
                  <a:srgbClr val="000000"/>
                </a:solidFill>
              </a:rPr>
              <a:t>    e.g. </a:t>
            </a:r>
            <a:r>
              <a:rPr lang="en-US" altLang="zh-CN" sz="3200" dirty="0" smtClean="0">
                <a:solidFill>
                  <a:srgbClr val="000000"/>
                </a:solidFill>
              </a:rPr>
              <a:t>What does this </a:t>
            </a:r>
            <a:r>
              <a:rPr lang="en-US" altLang="zh-CN" sz="3200" dirty="0" smtClean="0">
                <a:solidFill>
                  <a:srgbClr val="FF0000"/>
                </a:solidFill>
              </a:rPr>
              <a:t>have to do with </a:t>
            </a:r>
            <a:r>
              <a:rPr lang="en-US" altLang="zh-CN" sz="3200" dirty="0" smtClean="0">
                <a:solidFill>
                  <a:srgbClr val="000000"/>
                </a:solidFill>
              </a:rPr>
              <a:t>me?</a:t>
            </a:r>
            <a:endParaRPr lang="en-US" altLang="zh-CN" sz="3200" dirty="0" smtClean="0">
              <a:solidFill>
                <a:srgbClr val="000000"/>
              </a:solidFill>
            </a:endParaRPr>
          </a:p>
          <a:p>
            <a:pPr eaLnBrk="1" hangingPunct="1">
              <a:lnSpc>
                <a:spcPct val="125000"/>
              </a:lnSpc>
            </a:pPr>
            <a:r>
              <a:rPr lang="en-US" altLang="zh-CN" sz="3200" dirty="0">
                <a:solidFill>
                  <a:srgbClr val="000000"/>
                </a:solidFill>
              </a:rPr>
              <a:t> </a:t>
            </a:r>
            <a:r>
              <a:rPr lang="en-US" altLang="zh-CN" sz="3200" dirty="0" smtClean="0">
                <a:solidFill>
                  <a:srgbClr val="000000"/>
                </a:solidFill>
              </a:rPr>
              <a:t>          </a:t>
            </a:r>
            <a:r>
              <a:rPr lang="zh-CN" altLang="en-US" sz="3200" dirty="0" smtClean="0">
                <a:solidFill>
                  <a:srgbClr val="000000"/>
                </a:solidFill>
              </a:rPr>
              <a:t>这</a:t>
            </a:r>
            <a:r>
              <a:rPr lang="zh-CN" altLang="en-US" sz="3200" dirty="0">
                <a:solidFill>
                  <a:srgbClr val="000000"/>
                </a:solidFill>
              </a:rPr>
              <a:t>和</a:t>
            </a:r>
            <a:r>
              <a:rPr lang="zh-CN" altLang="en-US" sz="3200" dirty="0" smtClean="0">
                <a:solidFill>
                  <a:srgbClr val="000000"/>
                </a:solidFill>
              </a:rPr>
              <a:t>我有什么关系？</a:t>
            </a:r>
            <a:endParaRPr lang="en-US" altLang="zh-CN" sz="32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22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522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522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p="http://schemas.openxmlformats.org/presentationml/2006/main">
  <p:tag name="KSO_WM_DIAGRAM_VIRTUALLY_FRAME" val="{&quot;height&quot;:172.54181102362205,&quot;left&quot;:150.9191338582677,&quot;top&quot;:233.54362204724407,&quot;width&quot;:725.7499212598425}"/>
</p:tagLst>
</file>

<file path=ppt/tags/tag10.xml><?xml version="1.0" encoding="utf-8"?>
<p:tagLst xmlns:p="http://schemas.openxmlformats.org/presentationml/2006/main">
  <p:tag name="KSO_WM_UNIT_PLACING_PICTURE_USER_VIEWPORT" val="{&quot;height&quot;:4830,&quot;width&quot;:9690}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DIAGRAM_VIRTUALLY_FRAME" val="{&quot;height&quot;:172.54181102362205,&quot;left&quot;:150.9191338582677,&quot;top&quot;:233.54362204724407,&quot;width&quot;:725.7499212598425}"/>
</p:tagLst>
</file>

<file path=ppt/tags/tag20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PP_MARK_KEY" val="072bbbff-4ce8-416c-b863-e32f08bc21a7"/>
  <p:tag name="COMMONDATA" val="eyJoZGlkIjoiMTJmNTg2ODljNGQyMTIwYzYzZjY5YTYzOWFjMThmMDgifQ=="/>
  <p:tag name="commondata" val="eyJoZGlkIjoiNDM4NDRhZjIyZDUyMzExNjg0NmQ2NTc2MzhlMmQ2ZTYifQ=="/>
</p:tagLst>
</file>

<file path=ppt/tags/tag3.xml><?xml version="1.0" encoding="utf-8"?>
<p:tagLst xmlns:p="http://schemas.openxmlformats.org/presentationml/2006/main">
  <p:tag name="KSO_WM_DIAGRAM_VIRTUALLY_FRAME" val="{&quot;height&quot;:172.54181102362205,&quot;left&quot;:150.9191338582677,&quot;top&quot;:233.54362204724407,&quot;width&quot;:725.7499212598425}"/>
</p:tagLst>
</file>

<file path=ppt/tags/tag4.xml><?xml version="1.0" encoding="utf-8"?>
<p:tagLst xmlns:p="http://schemas.openxmlformats.org/presentationml/2006/main">
  <p:tag name="KSO_WM_DIAGRAM_VIRTUALLY_FRAME" val="{&quot;height&quot;:172.54181102362205,&quot;left&quot;:150.9191338582677,&quot;top&quot;:233.54362204724407,&quot;width&quot;:725.7499212598425}"/>
</p:tagLst>
</file>

<file path=ppt/tags/tag5.xml><?xml version="1.0" encoding="utf-8"?>
<p:tagLst xmlns:p="http://schemas.openxmlformats.org/presentationml/2006/main">
  <p:tag name="KSO_WM_DIAGRAM_VIRTUALLY_FRAME" val="{&quot;height&quot;:172.54181102362205,&quot;left&quot;:150.9191338582677,&quot;top&quot;:233.54362204724407,&quot;width&quot;:725.7499212598425}"/>
</p:tagLst>
</file>

<file path=ppt/tags/tag6.xml><?xml version="1.0" encoding="utf-8"?>
<p:tagLst xmlns:p="http://schemas.openxmlformats.org/presentationml/2006/main">
  <p:tag name="KSO_WM_DIAGRAM_VIRTUALLY_FRAME" val="{&quot;height&quot;:172.54181102362205,&quot;left&quot;:150.9191338582677,&quot;top&quot;:233.54362204724407,&quot;width&quot;:725.7499212598425}"/>
</p:tagLst>
</file>

<file path=ppt/tags/tag7.xml><?xml version="1.0" encoding="utf-8"?>
<p:tagLst xmlns:p="http://schemas.openxmlformats.org/presentationml/2006/main">
  <p:tag name="KSO_WM_UNIT_PLACING_PICTURE_USER_VIEWPORT" val="{&quot;height&quot;:4830,&quot;width&quot;:9690}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默认设计模板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2.xml><?xml version="1.0" encoding="utf-8"?>
<a:themeOverride xmlns:a="http://schemas.openxmlformats.org/drawingml/2006/main">
  <a:clrScheme name="默认设计模板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3.xml><?xml version="1.0" encoding="utf-8"?>
<a:themeOverride xmlns:a="http://schemas.openxmlformats.org/drawingml/2006/main">
  <a:clrScheme name="默认设计模板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4.xml><?xml version="1.0" encoding="utf-8"?>
<a:themeOverride xmlns:a="http://schemas.openxmlformats.org/drawingml/2006/main">
  <a:clrScheme name="默认设计模板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5.xml><?xml version="1.0" encoding="utf-8"?>
<a:themeOverride xmlns:a="http://schemas.openxmlformats.org/drawingml/2006/main">
  <a:clrScheme name="默认设计模板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10927</Words>
  <Application>WPS 演示</Application>
  <PresentationFormat>宽屏</PresentationFormat>
  <Paragraphs>485</Paragraphs>
  <Slides>52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52</vt:i4>
      </vt:variant>
    </vt:vector>
  </HeadingPairs>
  <TitlesOfParts>
    <vt:vector size="63" baseType="lpstr">
      <vt:lpstr>Arial</vt:lpstr>
      <vt:lpstr>宋体</vt:lpstr>
      <vt:lpstr>Wingdings</vt:lpstr>
      <vt:lpstr>Times New Roman</vt:lpstr>
      <vt:lpstr>微软雅黑</vt:lpstr>
      <vt:lpstr>Arial Unicode MS</vt:lpstr>
      <vt:lpstr>Calibri</vt:lpstr>
      <vt:lpstr>黑体</vt:lpstr>
      <vt:lpstr>Wingdings</vt:lpstr>
      <vt:lpstr>默认设计模板</vt:lpstr>
      <vt:lpstr>1_默认设计模板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</dc:title>
  <dc:creator> </dc:creator>
  <cp:lastModifiedBy>Administrator</cp:lastModifiedBy>
  <cp:revision>649</cp:revision>
  <dcterms:created xsi:type="dcterms:W3CDTF">2013-03-17T02:35:00Z</dcterms:created>
  <dcterms:modified xsi:type="dcterms:W3CDTF">2024-11-18T01:55:13Z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3D5B395E0CF54E16802310E0B299ABF7</vt:lpwstr>
  </property>
  <property fmtid="{D5CDD505-2E9C-101B-9397-08002B2CF9AE}" pid="3" name="KSOProductBuildVer">
    <vt:lpwstr>2052-12.1.0.18608</vt:lpwstr>
  </property>
</Properties>
</file>